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4.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368" r:id="rId3"/>
    <p:sldId id="391" r:id="rId4"/>
    <p:sldId id="277" r:id="rId5"/>
    <p:sldId id="278" r:id="rId6"/>
    <p:sldId id="256" r:id="rId7"/>
    <p:sldId id="258" r:id="rId8"/>
    <p:sldId id="262" r:id="rId9"/>
    <p:sldId id="389" r:id="rId10"/>
    <p:sldId id="342" r:id="rId11"/>
    <p:sldId id="279" r:id="rId12"/>
    <p:sldId id="259" r:id="rId13"/>
    <p:sldId id="260" r:id="rId14"/>
    <p:sldId id="283" r:id="rId15"/>
    <p:sldId id="281" r:id="rId16"/>
    <p:sldId id="282" r:id="rId17"/>
    <p:sldId id="301" r:id="rId18"/>
    <p:sldId id="318" r:id="rId19"/>
    <p:sldId id="320" r:id="rId20"/>
    <p:sldId id="321" r:id="rId21"/>
    <p:sldId id="323" r:id="rId23"/>
    <p:sldId id="322" r:id="rId24"/>
    <p:sldId id="346" r:id="rId25"/>
    <p:sldId id="382" r:id="rId26"/>
    <p:sldId id="347" r:id="rId27"/>
    <p:sldId id="383" r:id="rId28"/>
    <p:sldId id="348" r:id="rId29"/>
    <p:sldId id="349" r:id="rId30"/>
    <p:sldId id="317" r:id="rId31"/>
    <p:sldId id="384" r:id="rId32"/>
    <p:sldId id="385" r:id="rId33"/>
    <p:sldId id="300" r:id="rId34"/>
    <p:sldId id="343" r:id="rId35"/>
    <p:sldId id="353" r:id="rId36"/>
    <p:sldId id="344" r:id="rId37"/>
    <p:sldId id="355" r:id="rId38"/>
    <p:sldId id="345" r:id="rId39"/>
    <p:sldId id="387" r:id="rId40"/>
    <p:sldId id="386" r:id="rId41"/>
    <p:sldId id="388" r:id="rId42"/>
    <p:sldId id="356" r:id="rId43"/>
    <p:sldId id="357" r:id="rId44"/>
    <p:sldId id="358" r:id="rId45"/>
    <p:sldId id="359" r:id="rId46"/>
    <p:sldId id="360" r:id="rId47"/>
    <p:sldId id="361" r:id="rId48"/>
    <p:sldId id="371" r:id="rId49"/>
    <p:sldId id="372" r:id="rId50"/>
    <p:sldId id="373" r:id="rId51"/>
    <p:sldId id="374" r:id="rId52"/>
    <p:sldId id="375" r:id="rId53"/>
    <p:sldId id="377" r:id="rId54"/>
    <p:sldId id="376" r:id="rId55"/>
    <p:sldId id="378" r:id="rId56"/>
    <p:sldId id="379" r:id="rId57"/>
    <p:sldId id="381" r:id="rId58"/>
    <p:sldId id="380" r:id="rId59"/>
    <p:sldId id="390" r:id="rId60"/>
    <p:sldId id="370" r:id="rId61"/>
    <p:sldId id="350" r:id="rId62"/>
    <p:sldId id="351" r:id="rId63"/>
    <p:sldId id="352" r:id="rId64"/>
    <p:sldId id="354" r:id="rId65"/>
    <p:sldId id="369" r:id="rId66"/>
    <p:sldId id="362" r:id="rId67"/>
    <p:sldId id="363" r:id="rId68"/>
    <p:sldId id="364" r:id="rId69"/>
    <p:sldId id="365" r:id="rId70"/>
    <p:sldId id="366" r:id="rId71"/>
    <p:sldId id="367" r:id="rId72"/>
    <p:sldId id="269" r:id="rId73"/>
    <p:sldId id="280" r:id="rId74"/>
    <p:sldId id="261" r:id="rId75"/>
    <p:sldId id="263" r:id="rId76"/>
    <p:sldId id="264" r:id="rId77"/>
    <p:sldId id="265" r:id="rId78"/>
    <p:sldId id="266" r:id="rId79"/>
    <p:sldId id="267" r:id="rId80"/>
    <p:sldId id="268" r:id="rId81"/>
    <p:sldId id="270" r:id="rId82"/>
    <p:sldId id="271" r:id="rId83"/>
    <p:sldId id="272"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hyperlink" Target="https://www.v7labs.com/blog/neural-networks-activation-functions#what-is-a-neural-network-activation-function" TargetMode="External"/></Relationships>
</file>

<file path=ppt/slides/_rels/slide18.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9.png"/><Relationship Id="rId7" Type="http://schemas.openxmlformats.org/officeDocument/2006/relationships/customXml" Target="../ink/ink3.xml"/><Relationship Id="rId6" Type="http://schemas.openxmlformats.org/officeDocument/2006/relationships/image" Target="../media/image18.png"/><Relationship Id="rId5" Type="http://schemas.openxmlformats.org/officeDocument/2006/relationships/customXml" Target="../ink/ink2.xml"/><Relationship Id="rId4" Type="http://schemas.openxmlformats.org/officeDocument/2006/relationships/image" Target="../media/image17.png"/><Relationship Id="rId3" Type="http://schemas.openxmlformats.org/officeDocument/2006/relationships/customXml" Target="../ink/ink1.xml"/><Relationship Id="rId2" Type="http://schemas.openxmlformats.org/officeDocument/2006/relationships/image" Target="../media/image16.png"/><Relationship Id="rId11" Type="http://schemas.openxmlformats.org/officeDocument/2006/relationships/slideLayout" Target="../slideLayouts/slideLayout7.xml"/><Relationship Id="rId10" Type="http://schemas.openxmlformats.org/officeDocument/2006/relationships/image" Target="../media/image20.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hyperlink" Target="https://www.v7labs.com/blog/neural-networks-activation-functions#linear-activation-function" TargetMode="Externa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hyperlink" Target="https://www.v7labs.com/blog/neural-networks-activation-functions#non-linear-activation-functions" TargetMode="Externa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30.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hyperlink" Target="https://www.v7labs.com/blog/neural-networks-activation-functions#sigmoid-logistic-activation-function" TargetMode="Externa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41.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webp"/><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jpe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GIF"/><Relationship Id="rId1" Type="http://schemas.openxmlformats.org/officeDocument/2006/relationships/image" Target="../media/image5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jpeg"/><Relationship Id="rId1"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jpeg"/><Relationship Id="rId1"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64.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jpe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jpeg"/><Relationship Id="rId1" Type="http://schemas.openxmlformats.org/officeDocument/2006/relationships/image" Target="../media/image6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customXml" Target="../ink/ink9.xml"/><Relationship Id="rId7" Type="http://schemas.openxmlformats.org/officeDocument/2006/relationships/image" Target="../media/image71.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70.png"/><Relationship Id="rId25" Type="http://schemas.openxmlformats.org/officeDocument/2006/relationships/slideLayout" Target="../slideLayouts/slideLayout7.xml"/><Relationship Id="rId24" Type="http://schemas.openxmlformats.org/officeDocument/2006/relationships/image" Target="../media/image80.png"/><Relationship Id="rId23" Type="http://schemas.openxmlformats.org/officeDocument/2006/relationships/image" Target="../media/image79.png"/><Relationship Id="rId22" Type="http://schemas.openxmlformats.org/officeDocument/2006/relationships/customXml" Target="../ink/ink16.xml"/><Relationship Id="rId21" Type="http://schemas.openxmlformats.org/officeDocument/2006/relationships/image" Target="../media/image78.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77.png"/><Relationship Id="rId18" Type="http://schemas.openxmlformats.org/officeDocument/2006/relationships/customXml" Target="../ink/ink14.xml"/><Relationship Id="rId17" Type="http://schemas.openxmlformats.org/officeDocument/2006/relationships/image" Target="../media/image76.png"/><Relationship Id="rId16" Type="http://schemas.openxmlformats.org/officeDocument/2006/relationships/customXml" Target="../ink/ink13.xml"/><Relationship Id="rId15" Type="http://schemas.openxmlformats.org/officeDocument/2006/relationships/image" Target="../media/image75.png"/><Relationship Id="rId14" Type="http://schemas.openxmlformats.org/officeDocument/2006/relationships/customXml" Target="../ink/ink12.xml"/><Relationship Id="rId13" Type="http://schemas.openxmlformats.org/officeDocument/2006/relationships/image" Target="../media/image74.png"/><Relationship Id="rId12" Type="http://schemas.openxmlformats.org/officeDocument/2006/relationships/customXml" Target="../ink/ink11.xml"/><Relationship Id="rId11" Type="http://schemas.openxmlformats.org/officeDocument/2006/relationships/image" Target="../media/image73.png"/><Relationship Id="rId10" Type="http://schemas.openxmlformats.org/officeDocument/2006/relationships/customXml" Target="../ink/ink10.xml"/><Relationship Id="rId1"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hyperlink" Target="https://www.youtube.com/watch?v=uVyeEuqCmF4"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analyticsvidhya.com/blog/2021/12/a-guide-on-deep-learning-from-basics-to-advanced-concepts/" TargetMode="External"/><Relationship Id="rId1" Type="http://schemas.openxmlformats.org/officeDocument/2006/relationships/hyperlink" Target="https://www.analyticsvidhya.com/blog/2022/03/a-basic-introduction-to-tensorflow-in-deep-learning/"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640330" y="1016635"/>
            <a:ext cx="6096000" cy="768350"/>
          </a:xfrm>
          <a:prstGeom prst="rect">
            <a:avLst/>
          </a:prstGeom>
          <a:noFill/>
        </p:spPr>
        <p:txBody>
          <a:bodyPr wrap="square" rtlCol="0" anchor="t">
            <a:spAutoFit/>
          </a:bodyPr>
          <a:p>
            <a:r>
              <a:rPr lang="en-IN" altLang="en-US" sz="4400" b="1">
                <a:solidFill>
                  <a:srgbClr val="FF0000"/>
                </a:solidFill>
                <a:effectLst>
                  <a:outerShdw blurRad="38100" dist="38100" dir="2700000" algn="tl">
                    <a:srgbClr val="000000">
                      <a:alpha val="43137"/>
                    </a:srgbClr>
                  </a:outerShdw>
                </a:effectLst>
                <a:sym typeface="+mn-ea"/>
              </a:rPr>
              <a:t>NLP</a:t>
            </a:r>
            <a:endParaRPr lang="en-IN" altLang="en-US" sz="44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3656330" y="1583055"/>
            <a:ext cx="4064000" cy="5908040"/>
          </a:xfrm>
          <a:prstGeom prst="rect">
            <a:avLst/>
          </a:prstGeom>
          <a:noFill/>
        </p:spPr>
        <p:txBody>
          <a:bodyPr wrap="square" rtlCol="0">
            <a:spAutoFit/>
          </a:bodyPr>
          <a:p>
            <a:endParaRPr lang="en-US" altLang="en-US"/>
          </a:p>
          <a:p>
            <a:r>
              <a:rPr lang="en-US" altLang="en-US"/>
              <a:t>          Why RNNs are needed | RNNs Vs ANNs | RNN Part 1</a:t>
            </a:r>
            <a:endParaRPr lang="en-US" altLang="en-US"/>
          </a:p>
          <a:p>
            <a:r>
              <a:rPr lang="en-US" altLang="en-US"/>
              <a:t>        </a:t>
            </a:r>
            <a:endParaRPr lang="en-US" altLang="en-US"/>
          </a:p>
          <a:p>
            <a:r>
              <a:rPr lang="en-US" altLang="en-US"/>
              <a:t>          Recurrent Neural Network | Forward Propagation | Architecture</a:t>
            </a:r>
            <a:endParaRPr lang="en-US" altLang="en-US"/>
          </a:p>
          <a:p>
            <a:r>
              <a:rPr lang="en-US" altLang="en-US"/>
              <a:t>        </a:t>
            </a:r>
            <a:endParaRPr lang="en-US" altLang="en-US"/>
          </a:p>
          <a:p>
            <a:r>
              <a:rPr lang="en-US" altLang="en-US"/>
              <a:t>          RNN Sentiment Analysis | RNN Code Example in Keras | CampusX</a:t>
            </a:r>
            <a:endParaRPr lang="en-US" altLang="en-US"/>
          </a:p>
          <a:p>
            <a:r>
              <a:rPr lang="en-US" altLang="en-US"/>
              <a:t>        </a:t>
            </a:r>
            <a:endParaRPr lang="en-US" altLang="en-US"/>
          </a:p>
          <a:p>
            <a:r>
              <a:rPr lang="en-US" altLang="en-US"/>
              <a:t>          Types of RNN | Many to Many | One to Many | Many to One RNNs</a:t>
            </a:r>
            <a:endParaRPr lang="en-US" altLang="en-US"/>
          </a:p>
          <a:p>
            <a:endParaRPr lang="en-US" altLang="en-US"/>
          </a:p>
          <a:p>
            <a:r>
              <a:rPr lang="en-US" altLang="en-US"/>
              <a:t>          How Backpropagation works in RNN | Backpropagation Through Time</a:t>
            </a:r>
            <a:endParaRPr lang="en-US" altLang="en-US"/>
          </a:p>
          <a:p>
            <a:endParaRPr lang="en-US" altLang="en-US"/>
          </a:p>
          <a:p>
            <a:r>
              <a:rPr lang="en-US" altLang="en-US"/>
              <a:t>          Problems with RNN | 100 Days of Deep Learning</a:t>
            </a:r>
            <a:endParaRPr lang="en-US" altLang="en-US"/>
          </a:p>
          <a:p>
            <a:r>
              <a:rPr lang="en-US" altLang="en-US"/>
              <a:t>        </a:t>
            </a:r>
            <a:endParaRPr lang="en-US" altLang="en-US"/>
          </a:p>
          <a:p>
            <a:r>
              <a:rPr lang="en-US" altLang="en-US"/>
              <a:t>        </a:t>
            </a:r>
            <a:endParaRPr lang="en-US" altLang="en-US"/>
          </a:p>
          <a:p>
            <a:r>
              <a:rPr lang="en-US" altLang="en-US"/>
              <a:t>        </a:t>
            </a:r>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45758"/>
            <a:ext cx="5080000" cy="231203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Introduction to DL  </a:t>
            </a:r>
            <a:endParaRPr sz="25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Deep Learning</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Perceptron Model</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Tensorflow and Keras</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Types of Neural Networks</a:t>
            </a:r>
            <a:endParaRPr sz="1600" b="0" i="0">
              <a:solidFill>
                <a:srgbClr val="333333"/>
              </a:solidFill>
              <a:latin typeface="Tomorrow"/>
              <a:ea typeface="Tomorrow"/>
            </a:endParaRPr>
          </a:p>
        </p:txBody>
      </p:sp>
      <p:sp>
        <p:nvSpPr>
          <p:cNvPr id="3" name="Text Box 2"/>
          <p:cNvSpPr txBox="1"/>
          <p:nvPr/>
        </p:nvSpPr>
        <p:spPr>
          <a:xfrm>
            <a:off x="398780" y="3429000"/>
            <a:ext cx="6448425" cy="2780030"/>
          </a:xfrm>
          <a:prstGeom prst="rect">
            <a:avLst/>
          </a:prstGeom>
        </p:spPr>
        <p:txBody>
          <a:bodyPr wrap="square">
            <a:spAutoFit/>
          </a:bodyPr>
          <a:p>
            <a:pPr marL="0" indent="0">
              <a:spcBef>
                <a:spcPts val="1000"/>
              </a:spcBef>
              <a:spcAft>
                <a:spcPts val="500"/>
              </a:spcAft>
            </a:pPr>
            <a:r>
              <a:rPr sz="2500" b="0" i="0">
                <a:solidFill>
                  <a:srgbClr val="333333"/>
                </a:solidFill>
                <a:latin typeface="Tomorrow"/>
                <a:ea typeface="Tomorrow"/>
              </a:rPr>
              <a:t>Artificial Neural Network Deep Dive  </a:t>
            </a:r>
            <a:endParaRPr sz="25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Activation Functions in NN</a:t>
            </a:r>
            <a:endParaRPr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Single Layered ANN</a:t>
            </a:r>
            <a:endParaRPr lang="en-US" altLang="en-US"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Multiple Layered ANN</a:t>
            </a:r>
            <a:endParaRPr lang="en-US" altLang="en-US"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Loss Functions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Optimization Technique</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Regularization Techniques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CallBacks</a:t>
            </a:r>
            <a:endParaRPr sz="1600" b="0" i="0">
              <a:solidFill>
                <a:srgbClr val="333333"/>
              </a:solidFill>
              <a:latin typeface="Tomorrow"/>
              <a:ea typeface="Tomorrow"/>
            </a:endParaRPr>
          </a:p>
        </p:txBody>
      </p:sp>
      <p:sp>
        <p:nvSpPr>
          <p:cNvPr id="4" name="Text Box 3"/>
          <p:cNvSpPr txBox="1"/>
          <p:nvPr/>
        </p:nvSpPr>
        <p:spPr>
          <a:xfrm>
            <a:off x="5808345" y="0"/>
            <a:ext cx="6383655" cy="645160"/>
          </a:xfrm>
          <a:prstGeom prst="rect">
            <a:avLst/>
          </a:prstGeom>
          <a:noFill/>
        </p:spPr>
        <p:txBody>
          <a:bodyPr wrap="square" rtlCol="0" anchor="t">
            <a:spAutoFit/>
          </a:bodyPr>
          <a:p>
            <a:r>
              <a:rPr lang="en-US" altLang="en-US"/>
              <a:t>https://medium.com/towards-data-science/what-the-hell-is-perceptron-626217814f53</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645" y="154940"/>
            <a:ext cx="11256010" cy="396938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Deep Learning</a:t>
            </a:r>
            <a:endParaRPr sz="2400" b="1">
              <a:solidFill>
                <a:srgbClr val="FF0000"/>
              </a:solidFill>
              <a:effectLst>
                <a:outerShdw blurRad="38100" dist="38100" dir="2700000" algn="tl">
                  <a:srgbClr val="000000">
                    <a:alpha val="43137"/>
                  </a:srgbClr>
                </a:outerShdw>
              </a:effectLst>
            </a:endParaRPr>
          </a:p>
          <a:p>
            <a:r>
              <a:t>Deep Learning (DL) is a subset of Machine Learning that utilizes artificial neural networks with multiple layers to learn complex patterns in data. It enables high-level feature extraction from raw data and is the foundation for many modern </a:t>
            </a:r>
          </a:p>
          <a:p>
            <a:endParaRPr sz="2800" b="1">
              <a:solidFill>
                <a:srgbClr val="FF0000"/>
              </a:solidFill>
              <a:effectLst>
                <a:outerShdw blurRad="38100" dist="38100" dir="2700000" algn="tl">
                  <a:srgbClr val="000000">
                    <a:alpha val="43137"/>
                  </a:srgbClr>
                </a:outerShdw>
              </a:effectLst>
            </a:endParaRPr>
          </a:p>
          <a:p>
            <a:r>
              <a:rPr sz="2800" b="1">
                <a:solidFill>
                  <a:srgbClr val="FF0000"/>
                </a:solidFill>
                <a:effectLst>
                  <a:outerShdw blurRad="38100" dist="38100" dir="2700000" algn="tl">
                    <a:srgbClr val="000000">
                      <a:alpha val="43137"/>
                    </a:srgbClr>
                  </a:outerShdw>
                </a:effectLst>
              </a:rPr>
              <a:t>AI applications.</a:t>
            </a:r>
            <a:endParaRPr sz="2800" b="1">
              <a:solidFill>
                <a:srgbClr val="FF0000"/>
              </a:solidFill>
              <a:effectLst>
                <a:outerShdw blurRad="38100" dist="38100" dir="2700000" algn="tl">
                  <a:srgbClr val="000000">
                    <a:alpha val="43137"/>
                  </a:srgbClr>
                </a:outerShdw>
              </a:effectLst>
            </a:endParaRPr>
          </a:p>
          <a:p>
            <a:endParaRPr sz="2800" b="1">
              <a:solidFill>
                <a:srgbClr val="FF0000"/>
              </a:solidFill>
              <a:effectLst>
                <a:outerShdw blurRad="38100" dist="38100" dir="2700000" algn="tl">
                  <a:srgbClr val="000000">
                    <a:alpha val="43137"/>
                  </a:srgbClr>
                </a:outerShdw>
              </a:effectLst>
            </a:endParaRPr>
          </a:p>
          <a:p>
            <a:r>
              <a:t>Key Aspects of Deep Learning:</a:t>
            </a:r>
          </a:p>
          <a:p>
            <a:pPr>
              <a:buFont typeface="Arial" panose="020B0604020202020204"/>
              <a:buChar char="•"/>
            </a:pPr>
            <a:r>
              <a:t>Multi-layered neural networks (deep networks) that extract hierarchical features.</a:t>
            </a:r>
          </a:p>
          <a:p>
            <a:pPr>
              <a:buFont typeface="Arial" panose="020B0604020202020204"/>
              <a:buChar char="•"/>
            </a:pPr>
          </a:p>
          <a:p>
            <a:pPr>
              <a:buFont typeface="Arial" panose="020B0604020202020204"/>
              <a:buChar char="•"/>
            </a:pPr>
            <a:r>
              <a:t>Requires large datasets and significant computational power (e.g., GPUs, TPUs).</a:t>
            </a:r>
          </a:p>
          <a:p>
            <a:pPr>
              <a:buFont typeface="Arial" panose="020B0604020202020204"/>
              <a:buChar char="•"/>
            </a:pPr>
          </a:p>
          <a:p>
            <a:pPr>
              <a:buFont typeface="Arial" panose="020B0604020202020204"/>
              <a:buChar char="•"/>
            </a:pPr>
            <a:r>
              <a:t>Performs exceptionally well in tasks like image recognition, natural language processing, and speech synthesis.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3507740"/>
            <a:ext cx="5568315" cy="3350260"/>
          </a:xfrm>
          <a:prstGeom prst="rect">
            <a:avLst/>
          </a:prstGeom>
        </p:spPr>
        <p:txBody>
          <a:bodyPr wrap="square">
            <a:no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models.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424930" cy="5667375"/>
          </a:xfrm>
          <a:prstGeom prst="rect">
            <a:avLst/>
          </a:prstGeom>
        </p:spPr>
      </p:pic>
      <p:sp>
        <p:nvSpPr>
          <p:cNvPr id="4" name="Text Box 3"/>
          <p:cNvSpPr txBox="1"/>
          <p:nvPr/>
        </p:nvSpPr>
        <p:spPr>
          <a:xfrm>
            <a:off x="5443855" y="6250305"/>
            <a:ext cx="6096000" cy="368300"/>
          </a:xfrm>
          <a:prstGeom prst="rect">
            <a:avLst/>
          </a:prstGeom>
          <a:noFill/>
        </p:spPr>
        <p:txBody>
          <a:bodyPr wrap="square" rtlCol="0" anchor="t">
            <a:spAutoFit/>
          </a:bodyPr>
          <a:p>
            <a:r>
              <a:rPr lang="en-US" altLang="en-US"/>
              <a:t>https://s.mriquestions.com/what-is-a-neural-network.html</a:t>
            </a:r>
            <a:endParaRPr lang="en-US"/>
          </a:p>
        </p:txBody>
      </p:sp>
      <p:sp>
        <p:nvSpPr>
          <p:cNvPr id="6" name="Text Box 5"/>
          <p:cNvSpPr txBox="1"/>
          <p:nvPr/>
        </p:nvSpPr>
        <p:spPr>
          <a:xfrm>
            <a:off x="151765" y="100965"/>
            <a:ext cx="5772785" cy="330771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r>
              <a:rPr sz="2000">
                <a:solidFill>
                  <a:srgbClr val="231F20"/>
                </a:solidFill>
                <a:ea typeface="QkdyncPgkddySjtfmrUtopiaStd"/>
                <a:cs typeface="+mn-lt"/>
              </a:rPr>
              <a:t>An </a:t>
            </a:r>
            <a:r>
              <a:rPr sz="2000" i="1">
                <a:solidFill>
                  <a:srgbClr val="231F20"/>
                </a:solidFill>
                <a:ea typeface="CtdhkhGrqdxpFqrrvlUtopiaStd-Italic"/>
                <a:cs typeface="+mn-lt"/>
              </a:rPr>
              <a:t>artificial neural network</a:t>
            </a:r>
            <a:r>
              <a:rPr sz="2000">
                <a:solidFill>
                  <a:srgbClr val="231F20"/>
                </a:solidFill>
                <a:ea typeface="QkdyncPgkddySjtfmrUtopiaStd"/>
                <a:cs typeface="+mn-lt"/>
              </a:rPr>
              <a:t> (ANN) is a</a:t>
            </a:r>
            <a:r>
              <a:rPr lang="en-US" sz="2000">
                <a:solidFill>
                  <a:srgbClr val="231F20"/>
                </a:solidFill>
                <a:ea typeface="QkdyncPgkddySjtfmrUtopiaStd"/>
                <a:cs typeface="+mn-lt"/>
              </a:rPr>
              <a:t> </a:t>
            </a:r>
            <a:r>
              <a:rPr sz="2000">
                <a:solidFill>
                  <a:srgbClr val="231F20"/>
                </a:solidFill>
                <a:ea typeface="QkdyncPgkddySjtfmrUtopiaStd"/>
                <a:cs typeface="+mn-lt"/>
              </a:rPr>
              <a:t>computational network (a system of nodes and the interconnection between nodes) inspired by biological neural networks, which are the complex networks of neurons in human brains (see Figure). </a:t>
            </a:r>
            <a:endParaRPr sz="2000">
              <a:solidFill>
                <a:srgbClr val="231F20"/>
              </a:solidFill>
              <a:ea typeface="QkdyncPgkddySjtfmrUtopiaStd"/>
              <a:cs typeface="+mn-lt"/>
            </a:endParaRPr>
          </a:p>
          <a:p>
            <a:pPr algn="just"/>
            <a:endParaRPr sz="2000">
              <a:solidFill>
                <a:srgbClr val="231F20"/>
              </a:solidFill>
              <a:ea typeface="QkdyncPgkddySjtfmrUtopiaStd"/>
              <a:cs typeface="+mn-lt"/>
            </a:endParaRPr>
          </a:p>
          <a:p>
            <a:pPr algn="just"/>
            <a:r>
              <a:rPr sz="2000">
                <a:solidFill>
                  <a:srgbClr val="231F20"/>
                </a:solidFill>
                <a:ea typeface="QkdyncPgkddySjtfmrUtopiaStd"/>
                <a:cs typeface="+mn-lt"/>
              </a:rPr>
              <a:t>The nodes created in the ANN are supposedly programmed to behave like actual neurons, and hence they are artificial neurons.</a:t>
            </a:r>
            <a:endParaRPr sz="2000">
              <a:solidFill>
                <a:srgbClr val="231F20"/>
              </a:solidFill>
              <a:ea typeface="QkdyncPgkddySjtfmrUtopiaStd"/>
              <a:cs typeface="+mn-lt"/>
            </a:endParaRPr>
          </a:p>
        </p:txBody>
      </p:sp>
      <p:sp>
        <p:nvSpPr>
          <p:cNvPr id="5" name="Text Box 4"/>
          <p:cNvSpPr txBox="1"/>
          <p:nvPr/>
        </p:nvSpPr>
        <p:spPr>
          <a:xfrm>
            <a:off x="8919210" y="2422525"/>
            <a:ext cx="3273425" cy="1168400"/>
          </a:xfrm>
          <a:prstGeom prst="rect">
            <a:avLst/>
          </a:prstGeom>
        </p:spPr>
        <p:txBody>
          <a:bodyPr wrap="square">
            <a:spAutoFit/>
          </a:bodyPr>
          <a:p>
            <a:pPr marL="25400" indent="0"/>
            <a:r>
              <a:rPr sz="1400" b="0" i="0">
                <a:solidFill>
                  <a:srgbClr val="000000"/>
                </a:solidFill>
                <a:latin typeface="Calibri" panose="020F0502020204030204" charset="0"/>
                <a:ea typeface="Rubik"/>
                <a:cs typeface="Calibri" panose="020F0502020204030204" charset="0"/>
              </a:rPr>
              <a:t>The Perceptron was invented in 1957 by Frank Rosenblatt at the Cornell Aeronautics Laboratory. Based on the first concepts of artificial neurons, he proposed the “</a:t>
            </a:r>
            <a:r>
              <a:rPr sz="1400" b="0" i="1">
                <a:solidFill>
                  <a:srgbClr val="000000"/>
                </a:solidFill>
                <a:latin typeface="Calibri" panose="020F0502020204030204" charset="0"/>
                <a:ea typeface="Rubik"/>
                <a:cs typeface="Calibri" panose="020F0502020204030204" charset="0"/>
              </a:rPr>
              <a:t>Perceptron learning rule</a:t>
            </a:r>
            <a:r>
              <a:rPr sz="1400" b="0" i="0">
                <a:solidFill>
                  <a:srgbClr val="000000"/>
                </a:solidFill>
                <a:latin typeface="Calibri" panose="020F0502020204030204" charset="0"/>
                <a:ea typeface="Rubik"/>
                <a:cs typeface="Calibri" panose="020F0502020204030204" charset="0"/>
              </a:rPr>
              <a:t>“.</a:t>
            </a:r>
            <a:endParaRPr sz="1400" b="0" i="0">
              <a:solidFill>
                <a:srgbClr val="000000"/>
              </a:solidFill>
              <a:latin typeface="Calibri" panose="020F0502020204030204" charset="0"/>
              <a:ea typeface="Rubik"/>
              <a:cs typeface="Calibri" panose="020F0502020204030204" charset="0"/>
            </a:endParaRPr>
          </a:p>
        </p:txBody>
      </p:sp>
      <p:sp>
        <p:nvSpPr>
          <p:cNvPr id="7" name="Text Box 6"/>
          <p:cNvSpPr txBox="1"/>
          <p:nvPr/>
        </p:nvSpPr>
        <p:spPr>
          <a:xfrm>
            <a:off x="5619750" y="5855970"/>
            <a:ext cx="6896100"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5799455" y="3391535"/>
            <a:ext cx="6313805" cy="3466465"/>
          </a:xfrm>
          <a:prstGeom prst="rect">
            <a:avLst/>
          </a:prstGeom>
        </p:spPr>
      </p:pic>
      <p:sp>
        <p:nvSpPr>
          <p:cNvPr id="2" name="Text Box 1"/>
          <p:cNvSpPr txBox="1"/>
          <p:nvPr/>
        </p:nvSpPr>
        <p:spPr>
          <a:xfrm>
            <a:off x="250190" y="391160"/>
            <a:ext cx="6096000" cy="3907790"/>
          </a:xfrm>
          <a:prstGeom prst="rect">
            <a:avLst/>
          </a:prstGeom>
          <a:noFill/>
        </p:spPr>
        <p:txBody>
          <a:bodyPr wrap="square" rtlCol="0" anchor="t">
            <a:spAutoFit/>
          </a:bodyPr>
          <a:p>
            <a:pPr indent="0">
              <a:buFont typeface="Arial" panose="020B0604020202020204"/>
              <a:buNone/>
            </a:pPr>
            <a:r>
              <a:rPr sz="2400" b="1">
                <a:solidFill>
                  <a:srgbClr val="FF0000"/>
                </a:solidFill>
                <a:effectLst>
                  <a:outerShdw blurRad="38100" dist="38100" dir="2700000" algn="tl">
                    <a:srgbClr val="000000">
                      <a:alpha val="43137"/>
                    </a:srgbClr>
                  </a:outerShdw>
                </a:effectLst>
                <a:sym typeface="+mn-ea"/>
              </a:rPr>
              <a:t>Types of Perceptron Models:</a:t>
            </a:r>
            <a:endParaRPr sz="2400" b="1">
              <a:solidFill>
                <a:srgbClr val="FF0000"/>
              </a:solidFill>
              <a:effectLst>
                <a:outerShdw blurRad="38100" dist="38100" dir="2700000" algn="tl">
                  <a:srgbClr val="000000">
                    <a:alpha val="43137"/>
                  </a:srgbClr>
                </a:outerShdw>
              </a:effectLst>
              <a:sym typeface="+mn-ea"/>
            </a:endParaRPr>
          </a:p>
          <a:p>
            <a:pPr indent="0">
              <a:buFont typeface="Arial" panose="020B0604020202020204"/>
              <a:buNone/>
            </a:pPr>
            <a:endParaRPr sz="2400" b="1">
              <a:solidFill>
                <a:srgbClr val="FF0000"/>
              </a:solidFill>
              <a:effectLst>
                <a:outerShdw blurRad="38100" dist="38100" dir="2700000" algn="tl">
                  <a:srgbClr val="000000">
                    <a:alpha val="43137"/>
                  </a:srgbClr>
                </a:outerShdw>
              </a:effectLst>
            </a:endParaRPr>
          </a:p>
          <a:p>
            <a:pPr lvl="1">
              <a:buFont typeface="Arial" panose="020B0604020202020204"/>
              <a:buChar char="◦"/>
            </a:pPr>
            <a:r>
              <a:rPr sz="2000" b="1">
                <a:sym typeface="+mn-ea"/>
              </a:rPr>
              <a:t>Single-layer perceptron</a:t>
            </a:r>
            <a:r>
              <a:rPr sz="2000">
                <a:sym typeface="+mn-ea"/>
              </a:rPr>
              <a:t>: Can only solve linearly separable problems.</a:t>
            </a:r>
            <a:br>
              <a:rPr sz="2000">
                <a:sym typeface="+mn-ea"/>
              </a:rPr>
            </a:b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p>
          <a:p>
            <a:pPr lvl="1">
              <a:buFont typeface="Arial" panose="020B0604020202020204"/>
              <a:buChar char="◦"/>
            </a:pPr>
            <a:r>
              <a:rPr sz="2000" b="1">
                <a:sym typeface="+mn-ea"/>
              </a:rPr>
              <a:t>Multi-layer perceptron (MLP):</a:t>
            </a:r>
            <a:r>
              <a:rPr sz="2000">
                <a:sym typeface="+mn-ea"/>
              </a:rPr>
              <a:t> Can solve non-linear problems using multiple layers.</a:t>
            </a:r>
            <a:endParaRPr lang="en-US" sz="2000">
              <a:sym typeface="+mn-ea"/>
            </a:endParaRPr>
          </a:p>
        </p:txBody>
      </p:sp>
      <p:pic>
        <p:nvPicPr>
          <p:cNvPr id="5" name="Picture 4"/>
          <p:cNvPicPr/>
          <p:nvPr/>
        </p:nvPicPr>
        <p:blipFill>
          <a:blip r:embed="rId2"/>
          <a:srcRect l="16227" t="19455" r="15667" b="20687"/>
          <a:stretch>
            <a:fillRect/>
          </a:stretch>
        </p:blipFill>
        <p:spPr>
          <a:xfrm>
            <a:off x="6572250" y="-70485"/>
            <a:ext cx="5031105" cy="3305175"/>
          </a:xfrm>
          <a:prstGeom prst="rect">
            <a:avLst/>
          </a:prstGeom>
        </p:spPr>
      </p:pic>
      <p:sp>
        <p:nvSpPr>
          <p:cNvPr id="3" name="Text Box 2"/>
          <p:cNvSpPr txBox="1"/>
          <p:nvPr/>
        </p:nvSpPr>
        <p:spPr>
          <a:xfrm>
            <a:off x="347980" y="4417695"/>
            <a:ext cx="5080000" cy="2287270"/>
          </a:xfrm>
          <a:prstGeom prst="rect">
            <a:avLst/>
          </a:prstGeom>
        </p:spPr>
        <p:txBody>
          <a:bodyPr>
            <a:spAutoFit/>
          </a:bodyPr>
          <a:p>
            <a:pPr marL="0" indent="0">
              <a:spcAft>
                <a:spcPct val="60000"/>
              </a:spcAft>
            </a:pPr>
            <a:r>
              <a:rPr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Neural Networks Architecture:</a:t>
            </a:r>
            <a:r>
              <a:rPr sz="1600" b="0" i="0">
                <a:latin typeface="Manrope"/>
                <a:ea typeface="Manrope"/>
              </a:rPr>
              <a:t> </a:t>
            </a:r>
            <a:endParaRPr sz="1600" b="0" i="0">
              <a:latin typeface="Manrope"/>
              <a:ea typeface="Manrope"/>
            </a:endParaRPr>
          </a:p>
          <a:p>
            <a:pPr marL="0" indent="0"/>
            <a:r>
              <a:rPr b="0" i="0">
                <a:solidFill>
                  <a:srgbClr val="292929"/>
                </a:solidFill>
                <a:latin typeface="Inter"/>
                <a:ea typeface="Inter"/>
              </a:rPr>
              <a:t>the basic elements of the network's architecture. </a:t>
            </a:r>
            <a:endParaRPr b="0" i="0">
              <a:solidFill>
                <a:srgbClr val="292929"/>
              </a:solidFill>
              <a:latin typeface="Inter"/>
              <a:ea typeface="Inter"/>
            </a:endParaRPr>
          </a:p>
          <a:p>
            <a:pPr marL="0" indent="0"/>
            <a:r>
              <a:rPr b="1" i="0">
                <a:solidFill>
                  <a:srgbClr val="292929"/>
                </a:solidFill>
                <a:latin typeface="Inter"/>
                <a:ea typeface="Inter"/>
              </a:rPr>
              <a:t> made of three core layers:</a:t>
            </a:r>
            <a:endParaRPr b="1" i="0">
              <a:solidFill>
                <a:srgbClr val="292929"/>
              </a:solidFill>
              <a:latin typeface="Inter"/>
              <a:ea typeface="Inter"/>
            </a:endParaRPr>
          </a:p>
          <a:p>
            <a:pPr marL="0" indent="0">
              <a:buAutoNum type="arabicPeriod"/>
            </a:pPr>
            <a:r>
              <a:rPr b="0" i="0">
                <a:solidFill>
                  <a:srgbClr val="292929"/>
                </a:solidFill>
                <a:latin typeface="Inter"/>
                <a:ea typeface="Inter"/>
              </a:rPr>
              <a:t>Input layer</a:t>
            </a:r>
            <a:endParaRPr b="0" i="0">
              <a:solidFill>
                <a:srgbClr val="292929"/>
              </a:solidFill>
              <a:latin typeface="Inter"/>
              <a:ea typeface="Inter"/>
            </a:endParaRPr>
          </a:p>
          <a:p>
            <a:pPr marL="0" indent="0">
              <a:buAutoNum type="arabicPeriod"/>
            </a:pPr>
            <a:r>
              <a:rPr b="0" i="0">
                <a:solidFill>
                  <a:srgbClr val="292929"/>
                </a:solidFill>
                <a:latin typeface="Inter"/>
                <a:ea typeface="Inter"/>
              </a:rPr>
              <a:t>Hidden layers </a:t>
            </a:r>
            <a:endParaRPr b="0" i="0">
              <a:solidFill>
                <a:srgbClr val="292929"/>
              </a:solidFill>
              <a:latin typeface="Inter"/>
              <a:ea typeface="Inter"/>
            </a:endParaRPr>
          </a:p>
          <a:p>
            <a:pPr marL="0" indent="0">
              <a:buAutoNum type="arabicPeriod"/>
            </a:pPr>
            <a:r>
              <a:rPr b="0" i="0">
                <a:solidFill>
                  <a:srgbClr val="292929"/>
                </a:solidFill>
                <a:latin typeface="Inter"/>
                <a:ea typeface="Inter"/>
              </a:rPr>
              <a:t>Output layer </a:t>
            </a:r>
            <a:endParaRPr b="0" i="0">
              <a:solidFill>
                <a:srgbClr val="292929"/>
              </a:solidFill>
              <a:latin typeface="Inter"/>
              <a:ea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8078470"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 --&gt;then apply activation func</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9626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Screenshot (282)"/>
          <p:cNvPicPr>
            <a:picLocks noChangeAspect="1"/>
          </p:cNvPicPr>
          <p:nvPr/>
        </p:nvPicPr>
        <p:blipFill>
          <a:blip r:embed="rId1"/>
          <a:srcRect t="11287" r="47089" b="5620"/>
          <a:stretch>
            <a:fillRect/>
          </a:stretch>
        </p:blipFill>
        <p:spPr>
          <a:xfrm>
            <a:off x="6545580" y="0"/>
            <a:ext cx="5646420" cy="4987925"/>
          </a:xfrm>
          <a:prstGeom prst="rect">
            <a:avLst/>
          </a:prstGeom>
        </p:spPr>
      </p:pic>
      <p:sp>
        <p:nvSpPr>
          <p:cNvPr id="7" name="Text Box 6"/>
          <p:cNvSpPr txBox="1"/>
          <p:nvPr/>
        </p:nvSpPr>
        <p:spPr>
          <a:xfrm>
            <a:off x="1177925" y="175895"/>
            <a:ext cx="4064000" cy="1568450"/>
          </a:xfrm>
          <a:prstGeom prst="rect">
            <a:avLst/>
          </a:prstGeom>
          <a:noFill/>
        </p:spPr>
        <p:txBody>
          <a:bodyPr wrap="square" rtlCol="0">
            <a:spAutoFit/>
          </a:bodyPr>
          <a:p>
            <a:pPr indent="0"/>
            <a:r>
              <a:rPr lang="en-US" sz="2400" b="1">
                <a:solidFill>
                  <a:srgbClr val="FF0000"/>
                </a:solidFill>
                <a:effectLst>
                  <a:outerShdw blurRad="38100" dist="38100" dir="2700000" algn="tl">
                    <a:srgbClr val="000000">
                      <a:alpha val="43137"/>
                    </a:srgbClr>
                  </a:outerShdw>
                </a:effectLst>
              </a:rPr>
              <a:t>Terms </a:t>
            </a:r>
            <a:r>
              <a:rPr lang="en-US" altLang="en-US"/>
              <a:t>Neural Networks Architecture:</a:t>
            </a:r>
            <a:endParaRPr lang="en-US" altLang="en-US"/>
          </a:p>
          <a:p>
            <a:pPr marL="285750" indent="-285750">
              <a:buFont typeface="Arial" panose="020B0604020202020204" pitchFamily="34" charset="0"/>
              <a:buChar char="•"/>
            </a:pPr>
            <a:r>
              <a:rPr lang="en-US" sz="2400"/>
              <a:t>features</a:t>
            </a:r>
            <a:endParaRPr lang="en-US" sz="2400"/>
          </a:p>
          <a:p>
            <a:pPr marL="285750" indent="-285750">
              <a:buFont typeface="Arial" panose="020B0604020202020204" pitchFamily="34" charset="0"/>
              <a:buChar char="•"/>
            </a:pPr>
            <a:r>
              <a:rPr lang="en-US" sz="2400"/>
              <a:t>weights</a:t>
            </a:r>
            <a:endParaRPr lang="en-US" sz="2400"/>
          </a:p>
          <a:p>
            <a:pPr marL="285750" indent="-285750">
              <a:buFont typeface="Arial" panose="020B0604020202020204" pitchFamily="34" charset="0"/>
              <a:buChar char="•"/>
            </a:pPr>
            <a:r>
              <a:rPr lang="en-US" sz="2400"/>
              <a:t>bias</a:t>
            </a:r>
            <a:endParaRPr lang="en-US" sz="2400"/>
          </a:p>
        </p:txBody>
      </p:sp>
      <p:sp>
        <p:nvSpPr>
          <p:cNvPr id="8" name="Text Box 7"/>
          <p:cNvSpPr txBox="1"/>
          <p:nvPr/>
        </p:nvSpPr>
        <p:spPr>
          <a:xfrm>
            <a:off x="495935" y="2134235"/>
            <a:ext cx="4915535" cy="4215765"/>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highlight>
                  <a:srgbClr val="FFFF00"/>
                </a:highlight>
              </a:rPr>
              <a:t>USE IN ANN </a:t>
            </a:r>
            <a:endParaRPr lang="en-US" sz="2800" b="1">
              <a:solidFill>
                <a:srgbClr val="FF0000"/>
              </a:solidFill>
              <a:effectLst>
                <a:outerShdw blurRad="38100" dist="38100" dir="2700000" algn="tl">
                  <a:srgbClr val="000000">
                    <a:alpha val="43137"/>
                  </a:srgbClr>
                </a:outerShdw>
              </a:effectLst>
              <a:highlight>
                <a:srgbClr val="FFFF00"/>
              </a:highlight>
            </a:endParaRPr>
          </a:p>
          <a:p>
            <a:pPr marL="342900" indent="-342900">
              <a:buAutoNum type="arabicPeriod"/>
            </a:pPr>
            <a:r>
              <a:rPr lang="en-US" sz="2400"/>
              <a:t>for non linearity in neural network</a:t>
            </a:r>
            <a:endParaRPr lang="en-US" sz="2400"/>
          </a:p>
          <a:p>
            <a:pPr marL="800100" lvl="1" indent="-342900">
              <a:buFont typeface="Arial" panose="020B0604020202020204" pitchFamily="34" charset="0"/>
              <a:buChar char="•"/>
            </a:pPr>
            <a:r>
              <a:rPr lang="en-US" sz="2400"/>
              <a:t>activation functions</a:t>
            </a:r>
            <a:endParaRPr lang="en-US" sz="2400"/>
          </a:p>
          <a:p>
            <a:pPr marL="342900" indent="-342900">
              <a:buAutoNum type="arabicPeriod"/>
            </a:pPr>
            <a:r>
              <a:rPr lang="en-US" sz="2400"/>
              <a:t>for error calculations</a:t>
            </a:r>
            <a:endParaRPr lang="en-US" sz="2400"/>
          </a:p>
          <a:p>
            <a:pPr marL="800100" lvl="1" indent="-342900">
              <a:buFont typeface="Arial" panose="020B0604020202020204" pitchFamily="34" charset="0"/>
              <a:buChar char="•"/>
            </a:pPr>
            <a:r>
              <a:rPr lang="en-US" sz="2400"/>
              <a:t>mse,mae, logloss</a:t>
            </a:r>
            <a:endParaRPr lang="en-US" sz="2400"/>
          </a:p>
          <a:p>
            <a:pPr marL="342900" indent="-342900">
              <a:buAutoNum type="arabicPeriod"/>
            </a:pPr>
            <a:r>
              <a:rPr lang="en-US" sz="2400"/>
              <a:t>for optimizations </a:t>
            </a:r>
            <a:endParaRPr lang="en-US" sz="2400"/>
          </a:p>
          <a:p>
            <a:pPr marL="800100" lvl="1" indent="-342900">
              <a:buFont typeface="Arial" panose="020B0604020202020204" pitchFamily="34" charset="0"/>
              <a:buChar char="•"/>
            </a:pPr>
            <a:r>
              <a:rPr lang="en-US" sz="2400"/>
              <a:t>gradient descent/ optimzer</a:t>
            </a:r>
            <a:endParaRPr lang="en-US" sz="2400"/>
          </a:p>
          <a:p>
            <a:pPr lvl="0" indent="0">
              <a:buFont typeface="Arial" panose="020B0604020202020204" pitchFamily="34" charset="0"/>
              <a:buNone/>
            </a:pPr>
            <a:r>
              <a:rPr lang="en-US" sz="2400"/>
              <a:t>4.  Evaluation Matrix</a:t>
            </a:r>
            <a:endParaRPr lang="en-US" sz="2400"/>
          </a:p>
          <a:p>
            <a:pPr marL="800100" lvl="1" indent="-342900">
              <a:buFont typeface="Arial" panose="020B0604020202020204" pitchFamily="34" charset="0"/>
              <a:buChar char="•"/>
            </a:pPr>
            <a:r>
              <a:rPr lang="en-US" sz="2400"/>
              <a:t>classification</a:t>
            </a:r>
            <a:endParaRPr lang="en-US" sz="2400"/>
          </a:p>
          <a:p>
            <a:pPr marL="800100" lvl="1" indent="-342900">
              <a:buFont typeface="Arial" panose="020B0604020202020204" pitchFamily="34" charset="0"/>
              <a:buChar char="•"/>
            </a:pPr>
            <a:r>
              <a:rPr lang="en-US" sz="2400"/>
              <a:t>regression</a:t>
            </a:r>
            <a:endParaRPr lang="en-US" sz="2400"/>
          </a:p>
          <a:p>
            <a:pPr indent="457200"/>
            <a:endParaRPr lang="en-US"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68500"/>
            <a:ext cx="6267450" cy="35680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pic>
        <p:nvPicPr>
          <p:cNvPr id="4" name="Picture 3"/>
          <p:cNvPicPr/>
          <p:nvPr/>
        </p:nvPicPr>
        <p:blipFill>
          <a:blip r:embed="rId2"/>
          <a:stretch>
            <a:fillRect/>
          </a:stretch>
        </p:blipFill>
        <p:spPr>
          <a:xfrm>
            <a:off x="2148205" y="3782695"/>
            <a:ext cx="7171690" cy="28600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4178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5802630" y="956310"/>
            <a:ext cx="4888865" cy="3219450"/>
          </a:xfrm>
          <a:prstGeom prst="rect">
            <a:avLst/>
          </a:prstGeom>
        </p:spPr>
      </p:pic>
      <p:sp>
        <p:nvSpPr>
          <p:cNvPr id="10" name="Text Box 9"/>
          <p:cNvSpPr txBox="1"/>
          <p:nvPr/>
        </p:nvSpPr>
        <p:spPr>
          <a:xfrm>
            <a:off x="619950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a:t>
            </a:r>
            <a:r>
              <a:rPr sz="1600" b="1" i="0">
                <a:solidFill>
                  <a:srgbClr val="282829"/>
                </a:solidFill>
                <a:latin typeface="Arial" panose="020B0604020202020204" pitchFamily="34" charset="0"/>
                <a:ea typeface="-apple-system"/>
                <a:cs typeface="Arial" panose="020B0604020202020204" pitchFamily="34" charset="0"/>
              </a:rPr>
              <a:t>impossible </a:t>
            </a:r>
            <a:r>
              <a:rPr sz="1600" b="0" i="0">
                <a:solidFill>
                  <a:srgbClr val="282829"/>
                </a:solidFill>
                <a:latin typeface="Arial" panose="020B0604020202020204" pitchFamily="34" charset="0"/>
                <a:ea typeface="-apple-system"/>
                <a:cs typeface="Arial" panose="020B0604020202020204" pitchFamily="34" charset="0"/>
              </a:rPr>
              <a:t>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
        <p:nvSpPr>
          <p:cNvPr id="5" name="Text Box 4"/>
          <p:cNvSpPr txBox="1"/>
          <p:nvPr/>
        </p:nvSpPr>
        <p:spPr>
          <a:xfrm>
            <a:off x="120015" y="29845"/>
            <a:ext cx="6096000" cy="337185"/>
          </a:xfrm>
          <a:prstGeom prst="rect">
            <a:avLst/>
          </a:prstGeom>
          <a:noFill/>
        </p:spPr>
        <p:txBody>
          <a:bodyPr wrap="square" rtlCol="0" anchor="t">
            <a:spAutoFit/>
          </a:bodyPr>
          <a:p>
            <a:pPr marL="0" indent="0">
              <a:spcAft>
                <a:spcPct val="60000"/>
              </a:spcAft>
            </a:pPr>
            <a:r>
              <a:rPr sz="1600" b="1">
                <a:solidFill>
                  <a:srgbClr val="FF0000"/>
                </a:solidFill>
                <a:effectLst>
                  <a:outerShdw blurRad="38100" dist="38100" dir="2700000" algn="tl">
                    <a:srgbClr val="000000">
                      <a:alpha val="43137"/>
                    </a:srgbClr>
                  </a:outerShdw>
                </a:effectLst>
                <a:latin typeface="Manrope"/>
                <a:ea typeface="Manrope"/>
                <a:sym typeface="+mn-ea"/>
              </a:rPr>
              <a:t>Why Neural Networks Need Activation Functions?</a:t>
            </a:r>
            <a:endParaRPr lang="en-US" sz="1600" b="1">
              <a:solidFill>
                <a:srgbClr val="FF0000"/>
              </a:solidFill>
              <a:effectLst>
                <a:outerShdw blurRad="38100" dist="38100" dir="2700000" algn="tl">
                  <a:srgbClr val="000000">
                    <a:alpha val="43137"/>
                  </a:srgbClr>
                </a:outerShdw>
              </a:effectLst>
              <a:latin typeface="Manrope"/>
              <a:ea typeface="Manrope"/>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More mathematically,</a:t>
            </a:r>
            <a:endParaRPr sz="2000" b="1"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lang="en-US" sz="2000">
                <a:solidFill>
                  <a:srgbClr val="282829"/>
                </a:solidFill>
                <a:latin typeface="Calibri" panose="020F0502020204030204" charset="0"/>
                <a:ea typeface="MJXc-TeX-math-I"/>
                <a:cs typeface="Calibri" panose="020F0502020204030204" charset="0"/>
                <a:sym typeface="+mn-ea"/>
              </a:rPr>
              <a:t>  or </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 Equation (1)</a:t>
            </a:r>
            <a:endParaRPr sz="2000" b="0"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383"/>
            <a:ext cx="5080000" cy="460375"/>
          </a:xfrm>
          <a:prstGeom prst="rect">
            <a:avLst/>
          </a:prstGeom>
        </p:spPr>
        <p:txBody>
          <a:bodyPr>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endParaRPr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7361555" y="1220470"/>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4740910"/>
            <a:ext cx="7620000" cy="583565"/>
          </a:xfrm>
          <a:prstGeom prst="rect">
            <a:avLst/>
          </a:prstGeom>
        </p:spPr>
        <p:txBody>
          <a:bodyPr wrap="square">
            <a:spAutoFit/>
          </a:bodyPr>
          <a:p>
            <a:pPr marL="0" indent="0">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5904230"/>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
        <p:nvSpPr>
          <p:cNvPr id="10" name="Text Box 9"/>
          <p:cNvSpPr txBox="1"/>
          <p:nvPr/>
        </p:nvSpPr>
        <p:spPr>
          <a:xfrm>
            <a:off x="744220" y="2632393"/>
            <a:ext cx="5080000" cy="583565"/>
          </a:xfrm>
          <a:prstGeom prst="rect">
            <a:avLst/>
          </a:prstGeom>
        </p:spPr>
        <p:txBody>
          <a:bodyPr>
            <a:spAutoFit/>
          </a:bodyPr>
          <a:p>
            <a:pPr marL="0" indent="0" algn="l"/>
            <a:r>
              <a:rPr lang="en-US" sz="1600" b="1" i="0">
                <a:solidFill>
                  <a:srgbClr val="001D35"/>
                </a:solidFill>
                <a:latin typeface="Google Sans"/>
                <a:ea typeface="Google Sans"/>
              </a:rPr>
              <a:t>Adv: </a:t>
            </a:r>
            <a:r>
              <a:rPr sz="1600" i="0">
                <a:solidFill>
                  <a:srgbClr val="001D35"/>
                </a:solidFill>
                <a:latin typeface="Google Sans"/>
                <a:ea typeface="Google Sans"/>
              </a:rPr>
              <a:t>Suitable for basic </a:t>
            </a:r>
            <a:r>
              <a:rPr sz="1600" i="0">
                <a:solidFill>
                  <a:srgbClr val="FF0000"/>
                </a:solidFill>
                <a:latin typeface="Google Sans"/>
                <a:ea typeface="Google Sans"/>
              </a:rPr>
              <a:t>binary classification:</a:t>
            </a:r>
            <a:endParaRPr sz="1600" i="0">
              <a:solidFill>
                <a:srgbClr val="FF0000"/>
              </a:solidFill>
              <a:latin typeface="Google Sans"/>
              <a:ea typeface="Google Sans"/>
            </a:endParaRPr>
          </a:p>
          <a:p>
            <a:pPr marL="0" indent="457200" algn="l"/>
            <a:r>
              <a:rPr lang="en-US" altLang="en-US" sz="1600" i="0">
                <a:solidFill>
                  <a:srgbClr val="001D35"/>
                </a:solidFill>
                <a:latin typeface="Google Sans"/>
                <a:ea typeface="Google Sans"/>
              </a:rPr>
              <a:t>Simple threshold-based decision:(0,1)</a:t>
            </a:r>
            <a:endParaRPr lang="en-US" altLang="en-US" sz="1600" i="0">
              <a:solidFill>
                <a:srgbClr val="001D35"/>
              </a:solidFill>
              <a:latin typeface="Google Sans"/>
              <a:ea typeface="Google Sans"/>
            </a:endParaRPr>
          </a:p>
        </p:txBody>
      </p:sp>
      <p:sp>
        <p:nvSpPr>
          <p:cNvPr id="12" name="Text Box 11"/>
          <p:cNvSpPr txBox="1"/>
          <p:nvPr/>
        </p:nvSpPr>
        <p:spPr>
          <a:xfrm>
            <a:off x="744220" y="3225165"/>
            <a:ext cx="8655050" cy="137350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FF0000"/>
                </a:solidFill>
                <a:effectLst>
                  <a:outerShdw blurRad="38100" dist="38100" dir="2700000" algn="tl">
                    <a:srgbClr val="000000">
                      <a:alpha val="43137"/>
                    </a:srgbClr>
                  </a:outerShdw>
                </a:effectLst>
                <a:latin typeface="Google Sans"/>
                <a:ea typeface="Google Sans"/>
              </a:rPr>
              <a:t>Limitations: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lvl="1" indent="0">
              <a:spcBef>
                <a:spcPct val="0"/>
              </a:spcBef>
              <a:spcAft>
                <a:spcPts val="400"/>
              </a:spcAft>
              <a:buFont typeface="Arial" panose="020B0604020202020204"/>
              <a:buChar char="◦"/>
            </a:pPr>
            <a:r>
              <a:rPr sz="1600" b="1" i="0">
                <a:solidFill>
                  <a:srgbClr val="001D35"/>
                </a:solidFill>
                <a:latin typeface="Google Sans"/>
                <a:ea typeface="Google Sans"/>
              </a:rPr>
              <a:t>Non-differentiable:</a:t>
            </a:r>
            <a:r>
              <a:rPr sz="1600" b="0" i="0">
                <a:solidFill>
                  <a:srgbClr val="001D35"/>
                </a:solidFill>
                <a:latin typeface="Google Sans"/>
                <a:ea typeface="Google Sans"/>
              </a:rPr>
              <a:t> This means it cannot be efficiently trained using standard backpropagation algorithms, which rely on calculating gradients. </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1" i="0">
                <a:solidFill>
                  <a:srgbClr val="001D35"/>
                </a:solidFill>
                <a:latin typeface="Google Sans"/>
                <a:ea typeface="Google Sans"/>
              </a:rPr>
              <a:t>No non-linearity:</a:t>
            </a:r>
            <a:r>
              <a:rPr sz="1600" b="0" i="0">
                <a:solidFill>
                  <a:srgbClr val="001D35"/>
                </a:solidFill>
                <a:latin typeface="Google Sans"/>
                <a:ea typeface="Google Sans"/>
              </a:rPr>
              <a:t> The step function introduces no non-linearity to the network, limiting its ability to learn complex patterns. </a:t>
            </a:r>
            <a:endParaRPr sz="1600" b="0" i="0">
              <a:solidFill>
                <a:srgbClr val="001D35"/>
              </a:solidFill>
              <a:latin typeface="Google Sans"/>
              <a:ea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17475"/>
            <a:ext cx="10442575" cy="43281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Example use cases: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1" i="0">
                <a:solidFill>
                  <a:srgbClr val="001D35"/>
                </a:solidFill>
                <a:latin typeface="Google Sans"/>
                <a:ea typeface="Google Sans"/>
              </a:rPr>
              <a:t>Simple image classification:</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If you need to classify images as either "cat" or "dog" with a very simple decision boundary, a binary step function could be used in the output layer.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Anomaly detection:</a:t>
            </a:r>
            <a:endParaRPr sz="1600" b="1"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Identifying data points that significantly deviate from a norm by setting a threshold and classifying them as "anomaly" (1) or "normal" (0). </a:t>
            </a:r>
            <a:endParaRPr sz="1600" b="0" i="0">
              <a:solidFill>
                <a:srgbClr val="001D35"/>
              </a:solidFill>
              <a:latin typeface="Google Sans"/>
              <a:ea typeface="Google Sans"/>
            </a:endParaRPr>
          </a:p>
          <a:p>
            <a:pPr marL="0" indent="0">
              <a:spcBef>
                <a:spcPts val="1000"/>
              </a:spcBef>
              <a:spcAft>
                <a:spcPts val="500"/>
              </a:spcAft>
            </a:pPr>
            <a:r>
              <a:rPr b="1" i="0">
                <a:solidFill>
                  <a:srgbClr val="FF0000"/>
                </a:solidFill>
                <a:effectLst>
                  <a:outerShdw blurRad="38100" dist="38100" dir="2700000" algn="tl">
                    <a:srgbClr val="000000">
                      <a:alpha val="43137"/>
                    </a:srgbClr>
                  </a:outerShdw>
                </a:effectLst>
                <a:latin typeface="Google Sans"/>
                <a:ea typeface="Google Sans"/>
              </a:rPr>
              <a:t>Alternatives to binary step function for most neural network applications:</a:t>
            </a:r>
            <a:endParaRPr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Sigmoid function:</a:t>
            </a: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Outputs values between 0 and 1, making it suitable for probability estimations in binary classification.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ReLU (Rectified Linear Unit):</a:t>
            </a:r>
            <a:endParaRPr sz="1600" b="0"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More commonly used due to its efficient gradient calculation and ability to handle complex patterns. </a:t>
            </a:r>
            <a:endParaRPr sz="1600" b="0" i="0">
              <a:solidFill>
                <a:srgbClr val="001D35"/>
              </a:solidFill>
              <a:latin typeface="Google Sans"/>
              <a:ea typeface="Google Sans"/>
            </a:endParaRPr>
          </a:p>
        </p:txBody>
      </p:sp>
      <p:sp>
        <p:nvSpPr>
          <p:cNvPr id="3" name="Text Box 2"/>
          <p:cNvSpPr txBox="1"/>
          <p:nvPr/>
        </p:nvSpPr>
        <p:spPr>
          <a:xfrm>
            <a:off x="106045" y="4612640"/>
            <a:ext cx="6858635" cy="2245360"/>
          </a:xfrm>
          <a:prstGeom prst="rect">
            <a:avLst/>
          </a:prstGeom>
          <a:noFill/>
        </p:spPr>
        <p:txBody>
          <a:bodyPr wrap="square" rtlCol="0" anchor="t">
            <a:spAutoFit/>
          </a:bodyPr>
          <a:p>
            <a:r>
              <a:rPr lang="en-US" altLang="en-US" sz="1400" b="1"/>
              <a:t>def binary_step(x, threshold=0):</a:t>
            </a:r>
            <a:endParaRPr lang="en-US" altLang="en-US" sz="1400" b="1"/>
          </a:p>
          <a:p>
            <a:r>
              <a:rPr lang="en-US" altLang="en-US" sz="1400" b="1"/>
              <a:t>    """ </a:t>
            </a:r>
            <a:endParaRPr lang="en-US" altLang="en-US" sz="1400" b="1"/>
          </a:p>
          <a:p>
            <a:r>
              <a:rPr lang="en-US" altLang="en-US" sz="1400" b="1"/>
              <a:t>    Binary step function: returns 1 if x is greater than or equal to the threshold, </a:t>
            </a:r>
            <a:endParaRPr lang="en-US" altLang="en-US" sz="1400" b="1"/>
          </a:p>
          <a:p>
            <a:r>
              <a:rPr lang="en-US" altLang="en-US" sz="1400" b="1"/>
              <a:t>    otherwise returns 0.</a:t>
            </a:r>
            <a:endParaRPr lang="en-US" altLang="en-US" sz="1400" b="1"/>
          </a:p>
          <a:p>
            <a:r>
              <a:rPr lang="en-US" altLang="en-US" sz="1400" b="1"/>
              <a:t>    """</a:t>
            </a:r>
            <a:endParaRPr lang="en-US" altLang="en-US" sz="1400" b="1"/>
          </a:p>
          <a:p>
            <a:r>
              <a:rPr lang="en-US" altLang="en-US" sz="1400" b="1"/>
              <a:t>    return 1 if x &gt;= threshold else 0</a:t>
            </a:r>
            <a:endParaRPr lang="en-US" altLang="en-US" sz="1400" b="1"/>
          </a:p>
          <a:p>
            <a:r>
              <a:rPr lang="en-US" altLang="en-US" sz="1400" b="1"/>
              <a:t># Example usage</a:t>
            </a:r>
            <a:endParaRPr lang="en-US" altLang="en-US" sz="1400" b="1"/>
          </a:p>
          <a:p>
            <a:r>
              <a:rPr lang="en-US" altLang="en-US" sz="1400" b="1"/>
              <a:t>input_value = 0.5</a:t>
            </a:r>
            <a:endParaRPr lang="en-US" altLang="en-US" sz="1400" b="1"/>
          </a:p>
          <a:p>
            <a:r>
              <a:rPr lang="en-US" altLang="en-US" sz="1400" b="1"/>
              <a:t>result = binary_step(input_value, threshold=0.2)  # result will be 1</a:t>
            </a:r>
            <a:endParaRPr lang="en-US" altLang="en-US" sz="1400" b="1"/>
          </a:p>
          <a:p>
            <a:r>
              <a:rPr lang="en-US" altLang="en-US" sz="1400" b="1"/>
              <a:t>print(result) </a:t>
            </a:r>
            <a:endParaRPr lang="en-US" altLang="en-US" sz="1400" b="1"/>
          </a:p>
        </p:txBody>
      </p:sp>
      <p:pic>
        <p:nvPicPr>
          <p:cNvPr id="4" name="Picture 3"/>
          <p:cNvPicPr/>
          <p:nvPr/>
        </p:nvPicPr>
        <p:blipFill>
          <a:blip r:embed="rId1"/>
          <a:stretch>
            <a:fillRect/>
          </a:stretch>
        </p:blipFill>
        <p:spPr>
          <a:xfrm>
            <a:off x="6096000" y="4207510"/>
            <a:ext cx="5546725" cy="26504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5336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7195185" y="4633595"/>
            <a:ext cx="1972310" cy="2224405"/>
          </a:xfrm>
          <a:prstGeom prst="rect">
            <a:avLst/>
          </a:prstGeom>
        </p:spPr>
      </p:pic>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
        <p:nvSpPr>
          <p:cNvPr id="3" name="Text Box 2"/>
          <p:cNvSpPr txBox="1"/>
          <p:nvPr/>
        </p:nvSpPr>
        <p:spPr>
          <a:xfrm>
            <a:off x="650240" y="2162810"/>
            <a:ext cx="6396355" cy="82994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001D35"/>
                </a:solidFill>
                <a:latin typeface="Google Sans"/>
                <a:ea typeface="Google Sans"/>
              </a:rPr>
              <a:t>Use case</a:t>
            </a:r>
            <a:r>
              <a:rPr sz="1600" b="0" i="0">
                <a:solidFill>
                  <a:srgbClr val="001D35"/>
                </a:solidFill>
                <a:latin typeface="Google Sans"/>
                <a:ea typeface="Google Sans"/>
              </a:rPr>
              <a:t>: Most useful in the final layer of a regression neural network where the output needs to be a continuous numerical value. </a:t>
            </a:r>
            <a:endParaRPr sz="1600" b="0" i="0">
              <a:solidFill>
                <a:srgbClr val="001D35"/>
              </a:solidFill>
              <a:latin typeface="Google Sans"/>
              <a:ea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193040"/>
            <a:ext cx="10497185" cy="2257425"/>
          </a:xfrm>
          <a:prstGeom prst="rect">
            <a:avLst/>
          </a:prstGeom>
          <a:noFill/>
        </p:spPr>
        <p:txBody>
          <a:bodyPr wrap="square" rtlCol="0" anchor="t">
            <a:spAutoFit/>
          </a:bodyPr>
          <a:p>
            <a:pPr algn="just"/>
            <a:r>
              <a:rPr sz="160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However, a linear activation function has</a:t>
            </a:r>
            <a:r>
              <a:rPr sz="1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 two major problems :</a:t>
            </a:r>
            <a:endParaRPr sz="1600" b="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a:solidFill>
                  <a:srgbClr val="000000"/>
                </a:solidFill>
                <a:latin typeface="Arial" panose="020B0604020202020204" pitchFamily="34" charset="0"/>
                <a:ea typeface="var(--framer-blockquote-font-family"/>
                <a:cs typeface="Arial" panose="020B0604020202020204" pitchFamily="34" charset="0"/>
                <a:sym typeface="+mn-ea"/>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1600">
              <a:solidFill>
                <a:srgbClr val="000000"/>
              </a:solidFill>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670560" y="2489200"/>
            <a:ext cx="11163935" cy="11404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Why not use linear activation in other layers?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No non-linearity: Since the linear function </a:t>
            </a:r>
            <a:r>
              <a:rPr sz="1600" b="1" i="0">
                <a:solidFill>
                  <a:srgbClr val="001D35"/>
                </a:solidFill>
                <a:latin typeface="Google Sans"/>
                <a:ea typeface="Google Sans"/>
              </a:rPr>
              <a:t>doesn't introduce any non-linearity, using it in hidden layers</a:t>
            </a:r>
            <a:r>
              <a:rPr sz="1600" b="0" i="0">
                <a:solidFill>
                  <a:srgbClr val="001D35"/>
                </a:solidFill>
                <a:latin typeface="Google Sans"/>
                <a:ea typeface="Google Sans"/>
              </a:rPr>
              <a:t> would limit the network's ability to learn complex patterns in data, which is typically achieved with non-linear activation functions like ReLU or sigmoid. </a:t>
            </a:r>
            <a:endParaRPr sz="1600" b="0" i="0">
              <a:solidFill>
                <a:srgbClr val="001D35"/>
              </a:solidFill>
              <a:latin typeface="Google Sans"/>
              <a:ea typeface="Google Sans"/>
            </a:endParaRPr>
          </a:p>
        </p:txBody>
      </p:sp>
      <p:pic>
        <p:nvPicPr>
          <p:cNvPr id="6" name="Picture 5" descr="Sigmoid-activation-function-yx-and-its-derivative-y-x"/>
          <p:cNvPicPr>
            <a:picLocks noChangeAspect="1"/>
          </p:cNvPicPr>
          <p:nvPr/>
        </p:nvPicPr>
        <p:blipFill>
          <a:blip r:embed="rId1"/>
          <a:stretch>
            <a:fillRect/>
          </a:stretch>
        </p:blipFill>
        <p:spPr>
          <a:xfrm>
            <a:off x="3928745" y="3668395"/>
            <a:ext cx="7118985" cy="2847340"/>
          </a:xfrm>
          <a:prstGeom prst="rect">
            <a:avLst/>
          </a:prstGeom>
        </p:spPr>
      </p:pic>
      <p:sp>
        <p:nvSpPr>
          <p:cNvPr id="7" name="Text Box 6"/>
          <p:cNvSpPr txBox="1"/>
          <p:nvPr/>
        </p:nvSpPr>
        <p:spPr>
          <a:xfrm>
            <a:off x="4716780" y="6515418"/>
            <a:ext cx="5080000" cy="337185"/>
          </a:xfrm>
          <a:prstGeom prst="rect">
            <a:avLst/>
          </a:prstGeom>
        </p:spPr>
        <p:txBody>
          <a:bodyPr>
            <a:spAutoFit/>
          </a:bodyPr>
          <a:p>
            <a:pPr marL="0" indent="0" algn="l">
              <a:spcBef>
                <a:spcPct val="0"/>
              </a:spcBef>
              <a:spcAft>
                <a:spcPct val="0"/>
              </a:spcAft>
            </a:pPr>
            <a:r>
              <a:rPr sz="1600" b="0" i="0">
                <a:solidFill>
                  <a:srgbClr val="111111"/>
                </a:solidFill>
                <a:latin typeface="Roboto"/>
                <a:ea typeface="Roboto"/>
              </a:rPr>
              <a:t>Sigmoid activation function y(x) and its derivative y (x).</a:t>
            </a:r>
            <a:endParaRPr sz="1600" b="0" i="0">
              <a:solidFill>
                <a:srgbClr val="111111"/>
              </a:solidFill>
              <a:latin typeface="Roboto"/>
              <a:ea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49363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1"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1"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2000" b="1" i="0">
                <a:latin typeface="Calibri" panose="020F0502020204030204" charset="0"/>
                <a:ea typeface="var(--framer-blockquote-font-family"/>
                <a:cs typeface="Calibri" panose="020F0502020204030204" charset="0"/>
              </a:rPr>
              <a:t>Sigmoid / Logistic Activation Function</a:t>
            </a:r>
            <a:endParaRPr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Tanh Function (Hyperbolic Tangent)</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Leaky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Parametric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Exponential Linear Units (ELUs)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Softmax Function</a:t>
            </a:r>
            <a:endParaRPr lang="en-US" altLang="en-US" sz="2000" b="1" i="0">
              <a:latin typeface="Calibri" panose="020F0502020204030204" charset="0"/>
              <a:ea typeface="var(--framer-blockquote-font-family"/>
              <a:cs typeface="Calibri" panose="020F0502020204030204" charset="0"/>
            </a:endParaRPr>
          </a:p>
          <a:p>
            <a:pPr marL="0" indent="0">
              <a:spcAft>
                <a:spcPct val="0"/>
              </a:spcAft>
            </a:pPr>
            <a:endParaRPr lang="en-US" altLang="en-US" sz="2000" b="1" i="0">
              <a:latin typeface="Calibri" panose="020F0502020204030204" charset="0"/>
              <a:ea typeface="var(--framer-blockquote-font-family"/>
              <a:cs typeface="Calibri" panose="020F0502020204030204" charset="0"/>
            </a:endParaRPr>
          </a:p>
          <a:p>
            <a:pPr marL="0" indent="0">
              <a:spcAft>
                <a:spcPct val="0"/>
              </a:spcAft>
            </a:pPr>
            <a:r>
              <a:rPr lang="en-US" altLang="en-US" sz="20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20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l="4780" t="8459" r="7678" b="8056"/>
          <a:stretch>
            <a:fillRect/>
          </a:stretch>
        </p:blipFill>
        <p:spPr>
          <a:xfrm>
            <a:off x="167640" y="0"/>
            <a:ext cx="8384540" cy="4599940"/>
          </a:xfrm>
          <a:prstGeom prst="rect">
            <a:avLst/>
          </a:prstGeom>
        </p:spPr>
      </p:pic>
      <p:pic>
        <p:nvPicPr>
          <p:cNvPr id="4" name="Picture 3"/>
          <p:cNvPicPr/>
          <p:nvPr/>
        </p:nvPicPr>
        <p:blipFill>
          <a:blip r:embed="rId2"/>
          <a:stretch>
            <a:fillRect/>
          </a:stretch>
        </p:blipFill>
        <p:spPr>
          <a:xfrm>
            <a:off x="516255" y="4600575"/>
            <a:ext cx="11675745" cy="22574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5730" y="0"/>
            <a:ext cx="10423525" cy="425259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Activation Function Saturation &amp; Unsaturation: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Saturation in Activation Functions?</a:t>
            </a:r>
            <a:endParaRPr sz="1900" b="1"/>
          </a:p>
          <a:p>
            <a:pPr>
              <a:buFont typeface="Arial" panose="020B0604020202020204"/>
              <a:buChar char="•"/>
            </a:pPr>
            <a:r>
              <a:rPr sz="1600">
                <a:sym typeface="+mn-ea"/>
              </a:rPr>
              <a:t>Saturation occurs when an activation function outputs values that are very close to its limits, leading to very small gradients (almost zero).</a:t>
            </a:r>
            <a:endParaRPr sz="1600"/>
          </a:p>
          <a:p>
            <a:pPr>
              <a:buFont typeface="Arial" panose="020B0604020202020204"/>
              <a:buChar char="•"/>
            </a:pPr>
            <a:r>
              <a:rPr sz="1600">
                <a:sym typeface="+mn-ea"/>
              </a:rPr>
              <a:t>When neurons saturate, they stop learning because their gradients vanish during backpropagation.</a:t>
            </a:r>
            <a:endParaRPr sz="1600"/>
          </a:p>
          <a:p>
            <a:pPr>
              <a:buFont typeface="Arial" panose="020B0604020202020204"/>
              <a:buChar char="•"/>
            </a:pPr>
            <a:r>
              <a:rPr sz="1600">
                <a:sym typeface="+mn-ea"/>
              </a:rPr>
              <a:t>This is a major problem in deep networks, slowing down or stopping training.</a:t>
            </a:r>
            <a:endParaRPr sz="1600"/>
          </a:p>
          <a:p>
            <a:pPr>
              <a:spcAft>
                <a:spcPct val="60000"/>
              </a:spcAft>
            </a:pPr>
            <a:r>
              <a:rPr sz="1600" b="1">
                <a:sym typeface="+mn-ea"/>
              </a:rPr>
              <a:t>Examples of Saturating Activation Functions:</a:t>
            </a:r>
            <a:endParaRPr sz="1600" b="1"/>
          </a:p>
          <a:p>
            <a:r>
              <a:rPr sz="1600">
                <a:sym typeface="+mn-ea"/>
              </a:rPr>
              <a:t>🔴 Sigmoid: Outputs in the range (0,1). When inputs are very large or small, gradients become almost zero.</a:t>
            </a:r>
            <a:endParaRPr sz="1600"/>
          </a:p>
          <a:p>
            <a:r>
              <a:rPr sz="1600">
                <a:sym typeface="+mn-ea"/>
              </a:rPr>
              <a:t> 🔴 Tanh: Outputs in the range (-1,1). When inputs are extreme, gradients also vanish.</a:t>
            </a:r>
            <a:endParaRPr sz="1600"/>
          </a:p>
          <a:p>
            <a:pPr>
              <a:spcAft>
                <a:spcPct val="60000"/>
              </a:spcAft>
            </a:pPr>
            <a:r>
              <a:rPr sz="1600" b="1">
                <a:sym typeface="+mn-ea"/>
              </a:rPr>
              <a:t>Why is Saturation Bad?</a:t>
            </a:r>
            <a:endParaRPr sz="1600" b="1"/>
          </a:p>
          <a:p>
            <a:r>
              <a:rPr sz="1600">
                <a:sym typeface="+mn-ea"/>
              </a:rPr>
              <a:t>❌ Causes vanishing gradient problem → Harder to train deep networks.</a:t>
            </a:r>
            <a:endParaRPr sz="1600"/>
          </a:p>
          <a:p>
            <a:r>
              <a:rPr sz="1600">
                <a:sym typeface="+mn-ea"/>
              </a:rPr>
              <a:t> ❌ Leads to slow learning or neurons becoming "inactive".</a:t>
            </a:r>
            <a:endParaRPr sz="1600"/>
          </a:p>
          <a:p>
            <a:r>
              <a:rPr sz="1600">
                <a:sym typeface="+mn-ea"/>
              </a:rPr>
              <a:t> ❌ Can make optimization unstable, especially in deep layers.</a:t>
            </a:r>
            <a:endParaRPr lang="en-US" sz="1600">
              <a:sym typeface="+mn-ea"/>
            </a:endParaRPr>
          </a:p>
        </p:txBody>
      </p:sp>
      <p:pic>
        <p:nvPicPr>
          <p:cNvPr id="2" name="Picture 1"/>
          <p:cNvPicPr/>
          <p:nvPr/>
        </p:nvPicPr>
        <p:blipFill>
          <a:blip r:embed="rId1"/>
          <a:stretch>
            <a:fillRect/>
          </a:stretch>
        </p:blipFill>
        <p:spPr>
          <a:xfrm>
            <a:off x="5708015" y="3888105"/>
            <a:ext cx="5935345" cy="28936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238760" y="0"/>
            <a:ext cx="5855970" cy="4417060"/>
          </a:xfrm>
          <a:prstGeom prst="rect">
            <a:avLst/>
          </a:prstGeom>
        </p:spPr>
      </p:pic>
      <p:sp>
        <p:nvSpPr>
          <p:cNvPr id="5" name="Text Box 4"/>
          <p:cNvSpPr txBox="1"/>
          <p:nvPr/>
        </p:nvSpPr>
        <p:spPr>
          <a:xfrm>
            <a:off x="238760" y="6318250"/>
            <a:ext cx="6096000" cy="368300"/>
          </a:xfrm>
          <a:prstGeom prst="rect">
            <a:avLst/>
          </a:prstGeom>
          <a:noFill/>
        </p:spPr>
        <p:txBody>
          <a:bodyPr wrap="square" rtlCol="0" anchor="t">
            <a:spAutoFit/>
          </a:bodyPr>
          <a:p>
            <a:r>
              <a:rPr lang="en-US" altLang="en-US"/>
              <a:t>https://ellow.io/components-of-ai/</a:t>
            </a:r>
            <a:endParaRPr lang="en-US"/>
          </a:p>
        </p:txBody>
      </p:sp>
      <p:pic>
        <p:nvPicPr>
          <p:cNvPr id="6" name="Picture 5"/>
          <p:cNvPicPr/>
          <p:nvPr/>
        </p:nvPicPr>
        <p:blipFill>
          <a:blip r:embed="rId2"/>
          <a:stretch>
            <a:fillRect/>
          </a:stretch>
        </p:blipFill>
        <p:spPr>
          <a:xfrm>
            <a:off x="6477000" y="2571750"/>
            <a:ext cx="5715000" cy="4286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225" y="294640"/>
            <a:ext cx="8740775" cy="5483860"/>
          </a:xfrm>
          <a:prstGeom prst="rect">
            <a:avLst/>
          </a:prstGeom>
          <a:noFill/>
        </p:spPr>
        <p:txBody>
          <a:bodyPr wrap="square" rtlCol="0" anchor="t">
            <a:spAutoFit/>
          </a:bodyPr>
          <a:p>
            <a:pPr>
              <a:spcAft>
                <a:spcPct val="60000"/>
              </a:spcAft>
            </a:pPr>
            <a:r>
              <a:rPr sz="1900" b="1">
                <a:solidFill>
                  <a:srgbClr val="FF0000"/>
                </a:solidFill>
                <a:effectLst>
                  <a:outerShdw blurRad="38100" dist="38100" dir="2700000" algn="tl">
                    <a:srgbClr val="000000">
                      <a:alpha val="43137"/>
                    </a:srgbClr>
                  </a:outerShdw>
                </a:effectLst>
                <a:sym typeface="+mn-ea"/>
              </a:rPr>
              <a:t>2. What is Unsaturation in Activation Functions?</a:t>
            </a:r>
            <a:endParaRPr sz="19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Unsaturation means the activation function does not have regions where gradients vanish.</a:t>
            </a:r>
            <a:endParaRPr sz="1600"/>
          </a:p>
          <a:p>
            <a:pPr>
              <a:buFont typeface="Arial" panose="020B0604020202020204"/>
              <a:buChar char="•"/>
            </a:pPr>
            <a:r>
              <a:rPr sz="1600">
                <a:sym typeface="+mn-ea"/>
              </a:rPr>
              <a:t>This allows strong gradient flow and faster learning in deep networks.</a:t>
            </a:r>
            <a:endParaRPr sz="1600"/>
          </a:p>
          <a:p>
            <a:pPr>
              <a:buFont typeface="Arial" panose="020B0604020202020204"/>
              <a:buChar char="•"/>
            </a:pPr>
            <a:r>
              <a:rPr sz="1600">
                <a:sym typeface="+mn-ea"/>
              </a:rPr>
              <a:t>Activation functions that do not saturate are preferred for modern deep learning architectures.</a:t>
            </a:r>
            <a:endParaRPr sz="1600"/>
          </a:p>
          <a:p>
            <a:pPr>
              <a:spcAft>
                <a:spcPct val="60000"/>
              </a:spcAft>
            </a:pPr>
            <a:r>
              <a:rPr sz="1600" b="1">
                <a:sym typeface="+mn-ea"/>
              </a:rPr>
              <a:t>Examples of Unsaturated Activation Functions:</a:t>
            </a:r>
            <a:endParaRPr sz="1600" b="1"/>
          </a:p>
          <a:p>
            <a:r>
              <a:rPr sz="1600">
                <a:sym typeface="+mn-ea"/>
              </a:rPr>
              <a:t>✅ ReLU: No saturation for positive inputs (but zero for negatives → "dying ReLU" issue).</a:t>
            </a:r>
            <a:endParaRPr sz="1600"/>
          </a:p>
          <a:p>
            <a:r>
              <a:rPr sz="1600">
                <a:sym typeface="+mn-ea"/>
              </a:rPr>
              <a:t> ✅ Leaky ReLU &amp; PReLU: Allow small negative gradients, preventing saturation.</a:t>
            </a:r>
            <a:endParaRPr sz="1600"/>
          </a:p>
          <a:p>
            <a:r>
              <a:rPr sz="1600">
                <a:sym typeface="+mn-ea"/>
              </a:rPr>
              <a:t> ✅ Swish &amp; GELU: Smooth and non-saturating, making them effective in deep learning.</a:t>
            </a:r>
            <a:endParaRPr sz="1600"/>
          </a:p>
          <a:p>
            <a:pPr>
              <a:spcAft>
                <a:spcPct val="60000"/>
              </a:spcAft>
            </a:pPr>
            <a:r>
              <a:rPr sz="1600" b="1">
                <a:sym typeface="+mn-ea"/>
              </a:rPr>
              <a:t>Why is Unsaturation Good?</a:t>
            </a:r>
            <a:endParaRPr sz="1600" b="1"/>
          </a:p>
          <a:p>
            <a:r>
              <a:rPr sz="1600">
                <a:sym typeface="+mn-ea"/>
              </a:rPr>
              <a:t>✅ Prevents vanishing gradients, helping deep networks learn efficiently.</a:t>
            </a:r>
            <a:endParaRPr sz="1600"/>
          </a:p>
          <a:p>
            <a:r>
              <a:rPr sz="1600">
                <a:sym typeface="+mn-ea"/>
              </a:rPr>
              <a:t> ✅ Improves training speed and convergence.</a:t>
            </a:r>
            <a:endParaRPr sz="1600"/>
          </a:p>
          <a:p>
            <a:r>
              <a:rPr sz="1600">
                <a:sym typeface="+mn-ea"/>
              </a:rPr>
              <a:t> ✅ Works well in deep architectures like ResNets, Transformers, GANs, and CNNs.</a:t>
            </a:r>
            <a:endParaRPr sz="1600"/>
          </a:p>
          <a:p>
            <a:pPr>
              <a:spcAft>
                <a:spcPct val="60000"/>
              </a:spcAft>
            </a:pPr>
            <a:r>
              <a:rPr sz="2200" b="1">
                <a:sym typeface="+mn-ea"/>
              </a:rPr>
              <a:t>How to Overcome Saturation?</a:t>
            </a:r>
            <a:endParaRPr sz="2200" b="1"/>
          </a:p>
          <a:p>
            <a:r>
              <a:rPr sz="1600">
                <a:sym typeface="+mn-ea"/>
              </a:rPr>
              <a:t>✔ Use ReLU-based functions (ReLU, Leaky ReLU, PReLU, Swish, GELU).</a:t>
            </a:r>
            <a:endParaRPr sz="1600"/>
          </a:p>
          <a:p>
            <a:r>
              <a:rPr sz="1600">
                <a:sym typeface="+mn-ea"/>
              </a:rPr>
              <a:t> ✔ Apply Batch Normalization to keep inputs in an optimal range.</a:t>
            </a:r>
            <a:endParaRPr sz="1600"/>
          </a:p>
          <a:p>
            <a:r>
              <a:rPr sz="1600">
                <a:sym typeface="+mn-ea"/>
              </a:rPr>
              <a:t> ✔ Use better weight initialization (e.g., Xavier or He initialization).</a:t>
            </a:r>
            <a:endParaRPr sz="1600"/>
          </a:p>
          <a:p>
            <a:r>
              <a:rPr sz="1600">
                <a:sym typeface="+mn-ea"/>
              </a:rPr>
              <a:t> ✔ Avoid deep Sigmoid/Tanh networks unless necessary (e.g., LSTMs).</a:t>
            </a:r>
            <a:endParaRPr sz="1600"/>
          </a:p>
          <a:p>
            <a:r>
              <a:rPr sz="1600">
                <a:sym typeface="+mn-ea"/>
              </a:rPr>
              <a:t>Would you like a visual comparison of saturated vs. unsaturated activations? 🚀</a:t>
            </a:r>
            <a:endParaRPr lang="en-US" sz="1600">
              <a:sym typeface="+mn-ea"/>
            </a:endParaRPr>
          </a:p>
        </p:txBody>
      </p:sp>
      <p:pic>
        <p:nvPicPr>
          <p:cNvPr id="3" name="Picture 2"/>
          <p:cNvPicPr/>
          <p:nvPr/>
        </p:nvPicPr>
        <p:blipFill>
          <a:blip r:embed="rId1"/>
          <a:srcRect l="61496" t="41321"/>
          <a:stretch>
            <a:fillRect/>
          </a:stretch>
        </p:blipFill>
        <p:spPr>
          <a:xfrm>
            <a:off x="8960485" y="568960"/>
            <a:ext cx="2499995" cy="27730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735" y="225108"/>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419735" y="876300"/>
            <a:ext cx="5770245" cy="4361180"/>
          </a:xfrm>
          <a:prstGeom prst="rect">
            <a:avLst/>
          </a:prstGeom>
        </p:spPr>
        <p:txBody>
          <a:bodyPr wrap="square">
            <a:no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167005"/>
            <a:ext cx="5667375"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492760"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pic>
        <p:nvPicPr>
          <p:cNvPr id="4" name="Picture 3"/>
          <p:cNvPicPr/>
          <p:nvPr/>
        </p:nvPicPr>
        <p:blipFill>
          <a:blip r:embed="rId1"/>
          <a:stretch>
            <a:fillRect/>
          </a:stretch>
        </p:blipFill>
        <p:spPr>
          <a:xfrm>
            <a:off x="8483283" y="461963"/>
            <a:ext cx="3190875" cy="1438275"/>
          </a:xfrm>
          <a:prstGeom prst="rect">
            <a:avLst/>
          </a:prstGeom>
        </p:spPr>
      </p:pic>
      <p:pic>
        <p:nvPicPr>
          <p:cNvPr id="7" name="Picture 6" descr="arious-forms-of-non-linear-activation-functions-Figure-adopted-from-Caffe-Tutorial-46"/>
          <p:cNvPicPr>
            <a:picLocks noChangeAspect="1"/>
          </p:cNvPicPr>
          <p:nvPr/>
        </p:nvPicPr>
        <p:blipFill>
          <a:blip r:embed="rId2"/>
          <a:stretch>
            <a:fillRect/>
          </a:stretch>
        </p:blipFill>
        <p:spPr>
          <a:xfrm>
            <a:off x="8385175" y="2780030"/>
            <a:ext cx="3792220" cy="29591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1521460"/>
          </a:xfrm>
          <a:prstGeom prst="rect">
            <a:avLst/>
          </a:prstGeom>
          <a:noFill/>
        </p:spPr>
        <p:txBody>
          <a:bodyPr wrap="square" rtlCol="0">
            <a:noAutofit/>
          </a:bodyPr>
          <a:p>
            <a:pPr marL="0" indent="0">
              <a:spcAft>
                <a:spcPct val="0"/>
              </a:spcAft>
            </a:pPr>
            <a:r>
              <a:rPr lang="en-US"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1. </a:t>
            </a:r>
            <a:r>
              <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Sigmoid / Logistic Activation Function</a:t>
            </a:r>
            <a:endPar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 binary classification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64655"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9525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45465" y="6207125"/>
            <a:ext cx="6096000" cy="368300"/>
          </a:xfrm>
          <a:prstGeom prst="rect">
            <a:avLst/>
          </a:prstGeom>
          <a:noFill/>
        </p:spPr>
        <p:txBody>
          <a:bodyPr wrap="square" rtlCol="0" anchor="t">
            <a:spAutoFit/>
          </a:bodyPr>
          <a:p>
            <a:r>
              <a:rPr lang="en-US" altLang="en-US"/>
              <a:t>https://www.engati.com/glossary/vanishing-gradient-problem</a:t>
            </a:r>
            <a:endParaRPr lang="en-US"/>
          </a:p>
        </p:txBody>
      </p:sp>
      <p:pic>
        <p:nvPicPr>
          <p:cNvPr id="8" name="Picture 7"/>
          <p:cNvPicPr/>
          <p:nvPr/>
        </p:nvPicPr>
        <p:blipFill>
          <a:blip r:embed="rId1"/>
          <a:srcRect l="49114"/>
          <a:stretch>
            <a:fillRect/>
          </a:stretch>
        </p:blipFill>
        <p:spPr>
          <a:xfrm>
            <a:off x="8212455" y="3329305"/>
            <a:ext cx="3979545" cy="3528695"/>
          </a:xfrm>
          <a:prstGeom prst="rect">
            <a:avLst/>
          </a:prstGeom>
        </p:spPr>
      </p:pic>
      <p:sp>
        <p:nvSpPr>
          <p:cNvPr id="10" name="Text Box 9"/>
          <p:cNvSpPr txBox="1"/>
          <p:nvPr/>
        </p:nvSpPr>
        <p:spPr>
          <a:xfrm>
            <a:off x="545465" y="660400"/>
            <a:ext cx="8598535" cy="4152900"/>
          </a:xfrm>
          <a:prstGeom prst="rect">
            <a:avLst/>
          </a:prstGeom>
          <a:noFill/>
        </p:spPr>
        <p:txBody>
          <a:bodyPr wrap="square" rtlCol="0" anchor="t">
            <a:spAutoFit/>
          </a:bodyPr>
          <a:p>
            <a:pPr>
              <a:spcAft>
                <a:spcPct val="60000"/>
              </a:spcAft>
            </a:pPr>
            <a:r>
              <a:rPr sz="2200" b="1">
                <a:sym typeface="+mn-ea"/>
              </a:rPr>
              <a:t>Vanishing Gradient Problem: Explained</a:t>
            </a:r>
            <a:endParaRPr sz="2200" b="1"/>
          </a:p>
          <a:p>
            <a:pPr>
              <a:spcAft>
                <a:spcPct val="60000"/>
              </a:spcAft>
            </a:pPr>
            <a:r>
              <a:rPr sz="1900" b="1">
                <a:sym typeface="+mn-ea"/>
              </a:rPr>
              <a:t>1. What is the Vanishing Gradient Problem?</a:t>
            </a:r>
            <a:endParaRPr sz="1900" b="1"/>
          </a:p>
          <a:p>
            <a:pPr>
              <a:buFont typeface="Arial" panose="020B0604020202020204"/>
              <a:buChar char="•"/>
            </a:pPr>
            <a:r>
              <a:rPr sz="1600">
                <a:sym typeface="+mn-ea"/>
              </a:rPr>
              <a:t>In deep neural networks, the gradients become too small as they are backpropagated from the output layer to the earlier layers.</a:t>
            </a:r>
            <a:endParaRPr sz="1600"/>
          </a:p>
          <a:p>
            <a:pPr>
              <a:buFont typeface="Arial" panose="020B0604020202020204"/>
              <a:buChar char="•"/>
            </a:pPr>
            <a:r>
              <a:rPr sz="1600">
                <a:sym typeface="+mn-ea"/>
              </a:rPr>
              <a:t>When gradients approach zero, the early layers stop learning because their weights do not update significantly.</a:t>
            </a:r>
            <a:endParaRPr sz="1600"/>
          </a:p>
          <a:p>
            <a:pPr>
              <a:buFont typeface="Arial" panose="020B0604020202020204"/>
              <a:buChar char="•"/>
            </a:pPr>
            <a:r>
              <a:rPr sz="1600">
                <a:sym typeface="+mn-ea"/>
              </a:rPr>
              <a:t>This slows down training or makes deep networks completely ineffective.</a:t>
            </a:r>
            <a:endParaRPr sz="1600"/>
          </a:p>
          <a:p>
            <a:pPr>
              <a:spcAft>
                <a:spcPct val="60000"/>
              </a:spcAft>
            </a:pPr>
            <a:r>
              <a:rPr sz="1900" b="1">
                <a:sym typeface="+mn-ea"/>
              </a:rPr>
              <a:t>2. Why Does the Vanishing Gradient Problem Happen?</a:t>
            </a:r>
            <a:endParaRPr sz="1900" b="1"/>
          </a:p>
          <a:p>
            <a:r>
              <a:rPr sz="1600">
                <a:sym typeface="+mn-ea"/>
              </a:rPr>
              <a:t>🔴 Saturating Activation Functions (Sigmoid, Tanh) → Their gradients are very small for extreme inputs, leading to almost zero weight updates.</a:t>
            </a:r>
            <a:endParaRPr sz="1600"/>
          </a:p>
          <a:p>
            <a:r>
              <a:rPr sz="1600">
                <a:sym typeface="+mn-ea"/>
              </a:rPr>
              <a:t> 🔴 Deep Networks → In very deep models, gradients shrink layer by layer during backpropagation.</a:t>
            </a:r>
            <a:endParaRPr sz="1600"/>
          </a:p>
          <a:p>
            <a:r>
              <a:rPr sz="1600">
                <a:sym typeface="+mn-ea"/>
              </a:rPr>
              <a:t> 🔴 Poor Weight Initialization → If weights are too small, they push activations into the saturation region, worsening the problem.</a:t>
            </a:r>
            <a:endParaRPr lang="en-US" sz="1600">
              <a:sym typeface="+mn-ea"/>
            </a:endParaRPr>
          </a:p>
        </p:txBody>
      </p:sp>
      <p:sp>
        <p:nvSpPr>
          <p:cNvPr id="4" name="Text Box 3"/>
          <p:cNvSpPr txBox="1"/>
          <p:nvPr/>
        </p:nvSpPr>
        <p:spPr>
          <a:xfrm>
            <a:off x="371475" y="4916805"/>
            <a:ext cx="7840345"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7520" y="211455"/>
            <a:ext cx="10485120" cy="5463540"/>
          </a:xfrm>
          <a:prstGeom prst="rect">
            <a:avLst/>
          </a:prstGeom>
          <a:noFill/>
        </p:spPr>
        <p:txBody>
          <a:bodyPr wrap="square" rtlCol="0" anchor="t">
            <a:spAutoFit/>
          </a:bodyPr>
          <a:p>
            <a:pPr>
              <a:spcAft>
                <a:spcPct val="60000"/>
              </a:spcAft>
            </a:pPr>
            <a:r>
              <a:rPr sz="1900" b="1">
                <a:sym typeface="+mn-ea"/>
              </a:rPr>
              <a:t>3. Consequences of Vanishing Gradients</a:t>
            </a:r>
            <a:endParaRPr sz="1900" b="1"/>
          </a:p>
          <a:p>
            <a:r>
              <a:rPr sz="1600">
                <a:sym typeface="+mn-ea"/>
              </a:rPr>
              <a:t>❌ Early layers stop learning, making training inefficient.</a:t>
            </a:r>
            <a:endParaRPr sz="1600"/>
          </a:p>
          <a:p>
            <a:r>
              <a:rPr sz="1600">
                <a:sym typeface="+mn-ea"/>
              </a:rPr>
              <a:t> ❌ The network fails to capture low-level features (important for image/text tasks).</a:t>
            </a:r>
            <a:endParaRPr sz="1600"/>
          </a:p>
          <a:p>
            <a:r>
              <a:rPr sz="1600">
                <a:sym typeface="+mn-ea"/>
              </a:rPr>
              <a:t> ❌ Deep networks struggle to converge to optimal solutions.</a:t>
            </a:r>
            <a:endParaRPr sz="1600"/>
          </a:p>
          <a:p>
            <a:pPr>
              <a:spcAft>
                <a:spcPct val="60000"/>
              </a:spcAft>
            </a:pPr>
            <a:r>
              <a:rPr sz="2200" b="1">
                <a:sym typeface="+mn-ea"/>
              </a:rPr>
              <a:t>4. How to Overcome the Vanishing Gradient Problem?</a:t>
            </a:r>
            <a:endParaRPr sz="2200" b="1"/>
          </a:p>
          <a:p>
            <a:r>
              <a:rPr sz="1600">
                <a:sym typeface="+mn-ea"/>
              </a:rPr>
              <a:t>✅ Use ReLU-based Activations → ReLU, Leaky ReLU, PReLU, and Swish avoid saturation and maintain strong gradients.</a:t>
            </a:r>
            <a:endParaRPr sz="1600"/>
          </a:p>
          <a:p>
            <a:r>
              <a:rPr sz="1600">
                <a:sym typeface="+mn-ea"/>
              </a:rPr>
              <a:t> ✅ Apply Batch Normalization → Keeps activations in an optimal range, preventing saturation.</a:t>
            </a:r>
            <a:endParaRPr sz="1600"/>
          </a:p>
          <a:p>
            <a:r>
              <a:rPr sz="1600">
                <a:sym typeface="+mn-ea"/>
              </a:rPr>
              <a:t> ✅ Use Better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Use Residual Networks (ResNet) → Introduce skip connections, allowing gradients to bypass deep layers.</a:t>
            </a:r>
            <a:endParaRPr sz="1600"/>
          </a:p>
          <a:p>
            <a:r>
              <a:rPr sz="1600">
                <a:sym typeface="+mn-ea"/>
              </a:rPr>
              <a:t> ✅ Gradient Clipping → Limit the size of gradients to prevent them from shrinking too much.</a:t>
            </a:r>
            <a:endParaRPr sz="1600"/>
          </a:p>
          <a:p>
            <a:pPr>
              <a:spcAft>
                <a:spcPct val="60000"/>
              </a:spcAft>
            </a:pPr>
            <a:r>
              <a:rPr sz="2200" b="1">
                <a:sym typeface="+mn-ea"/>
              </a:rPr>
              <a:t>5. Real-World Example: How ResNets Solve Vanishing Gradients</a:t>
            </a:r>
            <a:endParaRPr sz="2200" b="1"/>
          </a:p>
          <a:p>
            <a:r>
              <a:rPr sz="1600">
                <a:sym typeface="+mn-ea"/>
              </a:rPr>
              <a:t>In very deep networks (e.g., ResNet-50, ResNet-101):</a:t>
            </a:r>
            <a:endParaRPr sz="1600"/>
          </a:p>
          <a:p>
            <a:r>
              <a:rPr sz="1600">
                <a:sym typeface="+mn-ea"/>
              </a:rPr>
              <a:t> ✔ Instead of just stacking layers, skip connections (shortcuts) are added.</a:t>
            </a:r>
            <a:endParaRPr sz="1600"/>
          </a:p>
          <a:p>
            <a:r>
              <a:rPr sz="1600">
                <a:sym typeface="+mn-ea"/>
              </a:rPr>
              <a:t> ✔ These allow gradients to flow directly to earlier layers.</a:t>
            </a:r>
            <a:endParaRPr sz="1600"/>
          </a:p>
          <a:p>
            <a:r>
              <a:rPr sz="1600">
                <a:sym typeface="+mn-ea"/>
              </a:rPr>
              <a:t> ✔ This prevents vanishing gradients and makes training deep networks feasible.</a:t>
            </a:r>
            <a:endParaRPr sz="1600"/>
          </a:p>
          <a:p>
            <a:r>
              <a:rPr sz="1600">
                <a:sym typeface="+mn-ea"/>
              </a:rPr>
              <a:t>Would you like a code example demonstrating this issue and its solution? 🚀</a:t>
            </a:r>
            <a:endParaRPr lang="en-US" sz="160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250825" y="-20320"/>
            <a:ext cx="6861810" cy="3570605"/>
          </a:xfrm>
          <a:prstGeom prst="rect">
            <a:avLst/>
          </a:prstGeom>
        </p:spPr>
      </p:pic>
      <p:sp>
        <p:nvSpPr>
          <p:cNvPr id="3" name="Text Box 2"/>
          <p:cNvSpPr txBox="1"/>
          <p:nvPr/>
        </p:nvSpPr>
        <p:spPr>
          <a:xfrm>
            <a:off x="785495" y="3429000"/>
            <a:ext cx="10701020" cy="316801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Exploding Gradient Problem: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the Exploding Gradient Problem?</a:t>
            </a:r>
            <a:endParaRPr sz="1900" b="1"/>
          </a:p>
          <a:p>
            <a:pPr>
              <a:buFont typeface="Arial" panose="020B0604020202020204"/>
              <a:buChar char="•"/>
            </a:pPr>
            <a:r>
              <a:rPr sz="1600">
                <a:sym typeface="+mn-ea"/>
              </a:rPr>
              <a:t>In deep neural networks, gradients become too large as they backpropagate, causing unstable weight updates.</a:t>
            </a:r>
            <a:endParaRPr sz="1600"/>
          </a:p>
          <a:p>
            <a:pPr>
              <a:buFont typeface="Arial" panose="020B0604020202020204"/>
              <a:buChar char="•"/>
            </a:pPr>
            <a:r>
              <a:rPr sz="1600">
                <a:sym typeface="+mn-ea"/>
              </a:rPr>
              <a:t>This makes the model unable to converge, resulting in overflowing values (NaN or Inf) in computations.</a:t>
            </a:r>
            <a:endParaRPr sz="1600"/>
          </a:p>
          <a:p>
            <a:pPr>
              <a:spcAft>
                <a:spcPct val="60000"/>
              </a:spcAft>
            </a:pPr>
            <a:r>
              <a:rPr sz="1900" b="1">
                <a:sym typeface="+mn-ea"/>
              </a:rPr>
              <a:t>2. Why Does the Exploding Gradient Problem Happen?</a:t>
            </a:r>
            <a:endParaRPr sz="1900" b="1"/>
          </a:p>
          <a:p>
            <a:r>
              <a:rPr sz="1600">
                <a:sym typeface="+mn-ea"/>
              </a:rPr>
              <a:t>🔴 Deep Networks → In very deep models, if weight updates are too large, they increase exponentially layer by layer.</a:t>
            </a:r>
            <a:endParaRPr sz="1600"/>
          </a:p>
          <a:p>
            <a:r>
              <a:rPr sz="1600">
                <a:sym typeface="+mn-ea"/>
              </a:rPr>
              <a:t> 🔴 High Learning Rates → Large updates amplify the problem, making the network unstable.</a:t>
            </a:r>
            <a:endParaRPr sz="1600"/>
          </a:p>
          <a:p>
            <a:r>
              <a:rPr sz="1600">
                <a:sym typeface="+mn-ea"/>
              </a:rPr>
              <a:t> 🔴 Improper Weight Initialization → If weights are initialized too large, they can grow uncontrollably.</a:t>
            </a:r>
            <a:endParaRPr sz="1600"/>
          </a:p>
          <a:p>
            <a:r>
              <a:rPr sz="1600">
                <a:sym typeface="+mn-ea"/>
              </a:rPr>
              <a:t> 🔴 Lack of Regularization → Without constraints, gradients can explode during training.</a:t>
            </a:r>
            <a:endParaRPr lang="en-US" sz="16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4690" y="222885"/>
            <a:ext cx="9488170" cy="5217160"/>
          </a:xfrm>
          <a:prstGeom prst="rect">
            <a:avLst/>
          </a:prstGeom>
          <a:noFill/>
        </p:spPr>
        <p:txBody>
          <a:bodyPr wrap="square" rtlCol="0" anchor="t">
            <a:spAutoFit/>
          </a:bodyPr>
          <a:p>
            <a:pPr>
              <a:spcAft>
                <a:spcPct val="60000"/>
              </a:spcAft>
            </a:pPr>
            <a:r>
              <a:rPr sz="1900" b="1">
                <a:sym typeface="+mn-ea"/>
              </a:rPr>
              <a:t>3. Consequences of Exploding Gradients</a:t>
            </a:r>
            <a:endParaRPr sz="1900" b="1"/>
          </a:p>
          <a:p>
            <a:r>
              <a:rPr sz="1600">
                <a:sym typeface="+mn-ea"/>
              </a:rPr>
              <a:t>❌ Loss function diverges → Model fails to learn.</a:t>
            </a:r>
            <a:endParaRPr sz="1600"/>
          </a:p>
          <a:p>
            <a:r>
              <a:rPr sz="1600">
                <a:sym typeface="+mn-ea"/>
              </a:rPr>
              <a:t> ❌ Weights oscillate wildly → Training never stabilizes.</a:t>
            </a:r>
            <a:endParaRPr sz="1600"/>
          </a:p>
          <a:p>
            <a:r>
              <a:rPr sz="1600">
                <a:sym typeface="+mn-ea"/>
              </a:rPr>
              <a:t> ❌ NaN (Not-a-Number) errors → Training crashes.</a:t>
            </a:r>
            <a:endParaRPr sz="1600"/>
          </a:p>
          <a:p>
            <a:pPr>
              <a:spcAft>
                <a:spcPct val="60000"/>
              </a:spcAft>
            </a:pPr>
            <a:r>
              <a:rPr sz="2200" b="1">
                <a:sym typeface="+mn-ea"/>
              </a:rPr>
              <a:t>4. How to Overcome the Exploding Gradient Problem?</a:t>
            </a:r>
            <a:endParaRPr sz="2200" b="1"/>
          </a:p>
          <a:p>
            <a:r>
              <a:rPr sz="1600">
                <a:sym typeface="+mn-ea"/>
              </a:rPr>
              <a:t>✅ Use Gradient Clipping → Restrict gradients to a maximum threshold.</a:t>
            </a:r>
            <a:endParaRPr sz="1600"/>
          </a:p>
          <a:p>
            <a:r>
              <a:rPr sz="1600">
                <a:sym typeface="+mn-ea"/>
              </a:rPr>
              <a:t>✅ Use Proper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Reduce Learning Rate → Large updates cause instability.</a:t>
            </a:r>
            <a:endParaRPr sz="1600"/>
          </a:p>
          <a:p>
            <a:r>
              <a:rPr sz="1600">
                <a:sym typeface="+mn-ea"/>
              </a:rPr>
              <a:t> ✅ Use Batch Normalization → Normalizes activations, keeping gradients stable.</a:t>
            </a:r>
            <a:endParaRPr sz="1600"/>
          </a:p>
          <a:p>
            <a:r>
              <a:rPr sz="1600">
                <a:sym typeface="+mn-ea"/>
              </a:rPr>
              <a:t> ✅ Apply Regularization (L1/L2, Dropout) → Prevents uncontrolled weight growth.</a:t>
            </a:r>
            <a:endParaRPr sz="1600"/>
          </a:p>
          <a:p>
            <a:r>
              <a:rPr sz="1600">
                <a:sym typeface="+mn-ea"/>
              </a:rPr>
              <a:t> ✅ Use Skip Connections (ResNets, LSTMs) → Helps prevent both vanishing &amp; exploding gradients.</a:t>
            </a:r>
            <a:endParaRPr sz="1600"/>
          </a:p>
          <a:p>
            <a:pPr>
              <a:spcAft>
                <a:spcPct val="60000"/>
              </a:spcAft>
            </a:pPr>
            <a:r>
              <a:rPr sz="2200" b="1">
                <a:sym typeface="+mn-ea"/>
              </a:rPr>
              <a:t>5. Real-World Example: Exploding Gradients in RNNs (LSTMs to the Rescue!)</a:t>
            </a:r>
            <a:endParaRPr sz="2200" b="1"/>
          </a:p>
          <a:p>
            <a:pPr>
              <a:buFont typeface="Arial" panose="020B0604020202020204"/>
              <a:buChar char="•"/>
            </a:pPr>
            <a:r>
              <a:rPr sz="1600">
                <a:sym typeface="+mn-ea"/>
              </a:rPr>
              <a:t>Standard RNNs suffer from exploding gradients because they process long sequences.</a:t>
            </a:r>
            <a:endParaRPr sz="1600"/>
          </a:p>
          <a:p>
            <a:pPr>
              <a:buFont typeface="Arial" panose="020B0604020202020204"/>
              <a:buChar char="•"/>
            </a:pPr>
            <a:r>
              <a:rPr sz="1600">
                <a:sym typeface="+mn-ea"/>
              </a:rPr>
              <a:t>LSTMs (Long Short-Term Memory) networks solve this using gated mechanisms, preventing gradient explosion.</a:t>
            </a:r>
            <a:endParaRPr sz="1600"/>
          </a:p>
          <a:p>
            <a:r>
              <a:rPr sz="1600">
                <a:sym typeface="+mn-ea"/>
              </a:rPr>
              <a:t>Would you like a practical example demonstrating gradient clipping in training? 🚀</a:t>
            </a:r>
            <a:endParaRPr lang="en-US" sz="160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840990" cy="2122805"/>
          </a:xfrm>
          <a:prstGeom prst="rect">
            <a:avLst/>
          </a:prstGeom>
          <a:noFill/>
        </p:spPr>
        <p:txBody>
          <a:bodyPr wrap="square" rtlCol="0">
            <a:spAutoFit/>
          </a:bodyPr>
          <a:p>
            <a:r>
              <a:rPr lang="en-US" sz="4400" b="1">
                <a:solidFill>
                  <a:srgbClr val="FF0000"/>
                </a:solidFill>
                <a:effectLst>
                  <a:outerShdw blurRad="38100" dist="38100" dir="2700000" algn="tl">
                    <a:srgbClr val="000000">
                      <a:alpha val="43137"/>
                    </a:srgbClr>
                  </a:outerShdw>
                </a:effectLst>
              </a:rPr>
              <a:t>Algorithms and models </a:t>
            </a:r>
            <a:endParaRPr lang="en-US" sz="4400"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rcRect t="7325"/>
          <a:stretch>
            <a:fillRect/>
          </a:stretch>
        </p:blipFill>
        <p:spPr>
          <a:xfrm>
            <a:off x="3968115" y="635"/>
            <a:ext cx="8507095" cy="6858000"/>
          </a:xfrm>
          <a:prstGeom prst="rect">
            <a:avLst/>
          </a:prstGeom>
        </p:spPr>
      </p:pic>
      <p:pic>
        <p:nvPicPr>
          <p:cNvPr id="2" name="Picture 1"/>
          <p:cNvPicPr/>
          <p:nvPr/>
        </p:nvPicPr>
        <p:blipFill>
          <a:blip r:embed="rId2"/>
          <a:stretch>
            <a:fillRect/>
          </a:stretch>
        </p:blipFill>
        <p:spPr>
          <a:xfrm>
            <a:off x="-247650" y="2246630"/>
            <a:ext cx="5125085" cy="477456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19075"/>
            <a:ext cx="4975225" cy="4064635"/>
          </a:xfrm>
          <a:prstGeom prst="rect">
            <a:avLst/>
          </a:prstGeom>
        </p:spPr>
      </p:pic>
      <p:sp>
        <p:nvSpPr>
          <p:cNvPr id="4" name="Text Box 3"/>
          <p:cNvSpPr txBox="1"/>
          <p:nvPr/>
        </p:nvSpPr>
        <p:spPr>
          <a:xfrm>
            <a:off x="200025" y="150177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This function faces certain problems.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pic>
        <p:nvPicPr>
          <p:cNvPr id="2" name="Picture 1"/>
          <p:cNvPicPr/>
          <p:nvPr/>
        </p:nvPicPr>
        <p:blipFill>
          <a:blip r:embed="rId3"/>
          <a:stretch>
            <a:fillRect/>
          </a:stretch>
        </p:blipFill>
        <p:spPr>
          <a:xfrm>
            <a:off x="1083310" y="5184775"/>
            <a:ext cx="3245485" cy="152273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pic>
        <p:nvPicPr>
          <p:cNvPr id="3" name="Picture 2"/>
          <p:cNvPicPr/>
          <p:nvPr/>
        </p:nvPicPr>
        <p:blipFill>
          <a:blip r:embed="rId1"/>
          <a:stretch>
            <a:fillRect/>
          </a:stretch>
        </p:blipFill>
        <p:spPr>
          <a:xfrm>
            <a:off x="6833235" y="0"/>
            <a:ext cx="5293360" cy="2565400"/>
          </a:xfrm>
          <a:prstGeom prst="rect">
            <a:avLst/>
          </a:prstGeom>
        </p:spPr>
      </p:pic>
      <p:pic>
        <p:nvPicPr>
          <p:cNvPr id="4" name="Picture 3"/>
          <p:cNvPicPr/>
          <p:nvPr/>
        </p:nvPicPr>
        <p:blipFill>
          <a:blip r:embed="rId2"/>
          <a:stretch>
            <a:fillRect/>
          </a:stretch>
        </p:blipFill>
        <p:spPr>
          <a:xfrm>
            <a:off x="6993890" y="4714558"/>
            <a:ext cx="4972050" cy="21431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solidFill>
                  <a:srgbClr val="FF0000"/>
                </a:solidFill>
                <a:effectLst>
                  <a:outerShdw blurRad="38100" dist="38100" dir="2700000" algn="tl">
                    <a:srgbClr val="000000">
                      <a:alpha val="43137"/>
                    </a:srgbClr>
                  </a:outerShdw>
                </a:effectLst>
              </a:rPr>
              <a:t>How to Overcome the Disadvantages of Tanh Activation Function?</a:t>
            </a:r>
            <a:endParaRPr sz="2200" b="1">
              <a:solidFill>
                <a:srgbClr val="FF0000"/>
              </a:solidFill>
              <a:effectLst>
                <a:outerShdw blurRad="38100" dist="38100" dir="2700000" algn="tl">
                  <a:srgbClr val="000000">
                    <a:alpha val="43137"/>
                  </a:srgbClr>
                </a:outerShdw>
              </a:effectLst>
            </a:endParaRPr>
          </a:p>
          <a:p>
            <a:r>
              <a:rPr sz="1600">
                <a:solidFill>
                  <a:srgbClr val="FF0000"/>
                </a:solidFill>
              </a:rPr>
              <a:t>Tanh has two main disadvantages:</a:t>
            </a:r>
            <a:endParaRPr sz="1600">
              <a:solidFill>
                <a:srgbClr val="FF0000"/>
              </a:solidFill>
            </a:endParaRPr>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Switch to ReLU or Leaky ReLU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6751955" cy="6710680"/>
          </a:xfrm>
          <a:prstGeom prst="rect">
            <a:avLst/>
          </a:prstGeom>
        </p:spPr>
        <p:txBody>
          <a:bodyPr wrap="square">
            <a:spAutoFit/>
          </a:bodyPr>
          <a:p>
            <a:pPr>
              <a:spcAft>
                <a:spcPct val="60000"/>
              </a:spcAft>
            </a:pPr>
            <a:r>
              <a:rPr lang="en-US" sz="2400" b="1">
                <a:solidFill>
                  <a:srgbClr val="FF0000"/>
                </a:solidFill>
                <a:effectLst>
                  <a:outerShdw blurRad="38100" dist="38100" dir="2700000" algn="tl">
                    <a:srgbClr val="000000">
                      <a:alpha val="43137"/>
                    </a:srgbClr>
                  </a:outerShdw>
                </a:effectLst>
              </a:rPr>
              <a:t>4. </a:t>
            </a: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a:t>
            </a:r>
            <a:r>
              <a:rPr lang="en-US" sz="1600"/>
              <a:t>  </a:t>
            </a:r>
            <a:r>
              <a:rPr lang="en-US" sz="1600" b="1"/>
              <a:t>or </a:t>
            </a:r>
            <a:r>
              <a:rPr sz="1600"/>
              <a:t>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pic>
        <p:nvPicPr>
          <p:cNvPr id="2" name="Picture 1"/>
          <p:cNvPicPr/>
          <p:nvPr/>
        </p:nvPicPr>
        <p:blipFill>
          <a:blip r:embed="rId1"/>
          <a:stretch>
            <a:fillRect/>
          </a:stretch>
        </p:blipFill>
        <p:spPr>
          <a:xfrm>
            <a:off x="7115810" y="0"/>
            <a:ext cx="4630420" cy="3011170"/>
          </a:xfrm>
          <a:prstGeom prst="rect">
            <a:avLst/>
          </a:prstGeom>
        </p:spPr>
      </p:pic>
      <p:pic>
        <p:nvPicPr>
          <p:cNvPr id="4" name="Picture 3"/>
          <p:cNvPicPr/>
          <p:nvPr/>
        </p:nvPicPr>
        <p:blipFill>
          <a:blip r:embed="rId2"/>
          <a:srcRect l="51330"/>
          <a:stretch>
            <a:fillRect/>
          </a:stretch>
        </p:blipFill>
        <p:spPr>
          <a:xfrm>
            <a:off x="7354570" y="3011170"/>
            <a:ext cx="4498975" cy="3510280"/>
          </a:xfrm>
          <a:prstGeom prst="rect">
            <a:avLst/>
          </a:prstGeom>
        </p:spPr>
      </p:pic>
      <p:pic>
        <p:nvPicPr>
          <p:cNvPr id="7" name="Picture 6"/>
          <p:cNvPicPr/>
          <p:nvPr/>
        </p:nvPicPr>
        <p:blipFill>
          <a:blip r:embed="rId3"/>
          <a:stretch>
            <a:fillRect/>
          </a:stretch>
        </p:blipFill>
        <p:spPr>
          <a:xfrm>
            <a:off x="4462145" y="1631315"/>
            <a:ext cx="2519680" cy="159448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6553835" cy="2000885"/>
          </a:xfrm>
          <a:prstGeom prst="rect">
            <a:avLst/>
          </a:prstGeom>
          <a:noFill/>
        </p:spPr>
        <p:txBody>
          <a:bodyPr wrap="square" rtlCol="0" anchor="t">
            <a:spAutoFit/>
          </a:bodyPr>
          <a:p>
            <a:pPr>
              <a:spcAft>
                <a:spcPct val="60000"/>
              </a:spcAft>
            </a:pPr>
            <a:r>
              <a:rPr sz="2200" b="1">
                <a:solidFill>
                  <a:srgbClr val="FF0000"/>
                </a:solidFill>
                <a:sym typeface="+mn-ea"/>
              </a:rPr>
              <a:t>Advantages of ReLU</a:t>
            </a:r>
            <a:endParaRPr sz="2200" b="1">
              <a:solidFill>
                <a:srgbClr val="FF0000"/>
              </a:solidFill>
            </a:endParaRPr>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370205" y="2064067"/>
          <a:ext cx="10485120" cy="670560"/>
        </p:xfrm>
        <a:graphic>
          <a:graphicData uri="http://schemas.openxmlformats.org/drawingml/2006/table">
            <a:tbl>
              <a:tblPr/>
              <a:tblGrid>
                <a:gridCol w="5242560"/>
                <a:gridCol w="5242560"/>
              </a:tblGrid>
              <a:tr h="0">
                <a:tc>
                  <a:txBody>
                    <a:bodyPr/>
                    <a:p>
                      <a:r>
                        <a:rPr sz="1800" b="1">
                          <a:solidFill>
                            <a:srgbClr val="FF0000"/>
                          </a:solidFill>
                        </a:rPr>
                        <a:t>Disadvantage</a:t>
                      </a:r>
                      <a:endParaRPr sz="1800" b="1">
                        <a:solidFill>
                          <a:srgbClr val="FF0000"/>
                        </a:solidFill>
                      </a:endParaRPr>
                    </a:p>
                  </a:txBody>
                  <a:tcPr marL="0" marR="0" marT="0" marB="0" anchor="ctr" anchorCtr="0">
                    <a:lnL>
                      <a:noFill/>
                    </a:lnL>
                    <a:lnR>
                      <a:noFill/>
                    </a:lnR>
                    <a:lnT>
                      <a:noFill/>
                    </a:lnT>
                    <a:lnB>
                      <a:noFill/>
                    </a:lnB>
                    <a:noFill/>
                  </a:tcPr>
                </a:tc>
                <a:tc>
                  <a:txBody>
                    <a:bodyPr/>
                    <a:p>
                      <a:r>
                        <a:rPr sz="1800">
                          <a:solidFill>
                            <a:srgbClr val="FF0000"/>
                          </a:solidFill>
                        </a:rPr>
                        <a:t>Solution</a:t>
                      </a:r>
                      <a:endParaRPr sz="1800">
                        <a:solidFill>
                          <a:srgbClr val="FF0000"/>
                        </a:solidFill>
                      </a:endParaRPr>
                    </a:p>
                  </a:txBody>
                  <a:tcPr marL="0" marR="0" marT="0" marB="0" anchor="ctr" anchorCtr="0">
                    <a:lnL>
                      <a:noFill/>
                    </a:lnL>
                    <a:lnR>
                      <a:noFill/>
                    </a:lnR>
                    <a:lnT>
                      <a:noFill/>
                    </a:lnT>
                    <a:lnB>
                      <a:noFill/>
                    </a:lnB>
                    <a:noFill/>
                  </a:tcPr>
                </a:tc>
              </a:tr>
              <a:tr h="0">
                <a:tc>
                  <a:txBody>
                    <a:bodyPr/>
                    <a:p>
                      <a:r>
                        <a:rPr sz="1800" b="1"/>
                        <a:t>Dying ReLU Problem</a:t>
                      </a:r>
                      <a:r>
                        <a:rPr sz="1800"/>
                        <a:t>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pic>
        <p:nvPicPr>
          <p:cNvPr id="8" name="Picture 7"/>
          <p:cNvPicPr/>
          <p:nvPr/>
        </p:nvPicPr>
        <p:blipFill>
          <a:blip r:embed="rId1"/>
          <a:stretch>
            <a:fillRect/>
          </a:stretch>
        </p:blipFill>
        <p:spPr>
          <a:xfrm>
            <a:off x="7827645" y="4828540"/>
            <a:ext cx="4364355" cy="1936750"/>
          </a:xfrm>
          <a:prstGeom prst="rect">
            <a:avLst/>
          </a:prstGeom>
        </p:spPr>
      </p:pic>
      <p:pic>
        <p:nvPicPr>
          <p:cNvPr id="9" name="Picture 8"/>
          <p:cNvPicPr/>
          <p:nvPr/>
        </p:nvPicPr>
        <p:blipFill>
          <a:blip r:embed="rId2"/>
          <a:stretch>
            <a:fillRect/>
          </a:stretch>
        </p:blipFill>
        <p:spPr>
          <a:xfrm>
            <a:off x="7503160" y="187325"/>
            <a:ext cx="3657600" cy="19526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49655" y="492760"/>
            <a:ext cx="8319770" cy="4608195"/>
          </a:xfrm>
          <a:prstGeom prst="rect">
            <a:avLst/>
          </a:prstGeom>
        </p:spPr>
        <p:txBody>
          <a:bodyPr>
            <a:noAutofit/>
          </a:bodyPr>
          <a:p>
            <a:r>
              <a:rPr sz="2400">
                <a:solidFill>
                  <a:srgbClr val="FF0000"/>
                </a:solidFill>
                <a:effectLst>
                  <a:outerShdw blurRad="38100" dist="38100" dir="2700000" algn="tl">
                    <a:srgbClr val="000000">
                      <a:alpha val="43137"/>
                    </a:srgbClr>
                  </a:outerShdw>
                </a:effectLst>
              </a:rPr>
              <a:t>Artificial Intelligence (AI)</a:t>
            </a:r>
            <a:r>
              <a:rPr sz="2400"/>
              <a:t> refers to the simulation of human intelligence in machines that are designed to think, learn, and make decisions. AI encompasses a wide range of technologies, including rule-based systems, expert systems, and machine learning algorithms.</a:t>
            </a:r>
            <a:endParaRPr sz="2400"/>
          </a:p>
          <a:p>
            <a:endParaRPr sz="2400"/>
          </a:p>
          <a:p>
            <a:r>
              <a:rPr sz="2400" b="1">
                <a:solidFill>
                  <a:srgbClr val="FF0000"/>
                </a:solidFill>
                <a:effectLst>
                  <a:outerShdw blurRad="38100" dist="38100" dir="2700000" algn="tl">
                    <a:srgbClr val="000000">
                      <a:alpha val="43137"/>
                    </a:srgbClr>
                  </a:outerShdw>
                </a:effectLst>
              </a:rPr>
              <a:t>Key Features of AI:</a:t>
            </a:r>
            <a:endParaRPr sz="2400" b="1">
              <a:solidFill>
                <a:srgbClr val="FF0000"/>
              </a:solidFill>
              <a:effectLst>
                <a:outerShdw blurRad="38100" dist="38100" dir="2700000" algn="tl">
                  <a:srgbClr val="000000">
                    <a:alpha val="43137"/>
                  </a:srgbClr>
                </a:outerShdw>
              </a:effectLst>
            </a:endParaRPr>
          </a:p>
          <a:p>
            <a:pPr>
              <a:buFont typeface="Arial" panose="020B0604020202020204"/>
              <a:buChar char="•"/>
            </a:pPr>
            <a:r>
              <a:rPr sz="2400"/>
              <a:t>Automation of tasks that require human intelligence.</a:t>
            </a:r>
            <a:endParaRPr sz="2400"/>
          </a:p>
          <a:p>
            <a:pPr>
              <a:buFont typeface="Arial" panose="020B0604020202020204"/>
              <a:buChar char="•"/>
            </a:pPr>
            <a:r>
              <a:rPr sz="2400"/>
              <a:t>Ability to learn from data and improve over time.</a:t>
            </a:r>
            <a:endParaRPr sz="2400"/>
          </a:p>
          <a:p>
            <a:pPr>
              <a:buFont typeface="Arial" panose="020B0604020202020204"/>
              <a:buChar char="•"/>
            </a:pPr>
            <a:r>
              <a:rPr sz="2400"/>
              <a:t>Applications across various domains, including healthcare, finance, and robotics.</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lang="en-US" sz="2200" b="1">
                <a:solidFill>
                  <a:srgbClr val="FF0000"/>
                </a:solidFill>
                <a:effectLst>
                  <a:outerShdw blurRad="38100" dist="38100" dir="2700000" algn="tl">
                    <a:srgbClr val="000000">
                      <a:alpha val="43137"/>
                    </a:srgbClr>
                  </a:outerShdw>
                </a:effectLst>
                <a:sym typeface="+mn-ea"/>
              </a:rPr>
              <a:t>5. </a:t>
            </a: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pic>
        <p:nvPicPr>
          <p:cNvPr id="10" name="Picture 9"/>
          <p:cNvPicPr/>
          <p:nvPr/>
        </p:nvPicPr>
        <p:blipFill>
          <a:blip r:embed="rId1"/>
          <a:stretch>
            <a:fillRect/>
          </a:stretch>
        </p:blipFill>
        <p:spPr>
          <a:xfrm>
            <a:off x="6515100" y="1481455"/>
            <a:ext cx="5455920" cy="4133850"/>
          </a:xfrm>
          <a:prstGeom prst="rect">
            <a:avLst/>
          </a:prstGeom>
        </p:spPr>
      </p:pic>
      <p:pic>
        <p:nvPicPr>
          <p:cNvPr id="11" name="Picture 10"/>
          <p:cNvPicPr/>
          <p:nvPr/>
        </p:nvPicPr>
        <p:blipFill>
          <a:blip r:embed="rId2"/>
          <a:stretch>
            <a:fillRect/>
          </a:stretch>
        </p:blipFill>
        <p:spPr>
          <a:xfrm>
            <a:off x="6515100" y="4765040"/>
            <a:ext cx="5119370" cy="290258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833755" y="720725"/>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9" name="Picture 8"/>
          <p:cNvPicPr/>
          <p:nvPr/>
        </p:nvPicPr>
        <p:blipFill>
          <a:blip r:embed="rId1"/>
          <a:stretch>
            <a:fillRect/>
          </a:stretch>
        </p:blipFill>
        <p:spPr>
          <a:xfrm>
            <a:off x="6440170" y="840105"/>
            <a:ext cx="5542280" cy="2882265"/>
          </a:xfrm>
          <a:prstGeom prst="rect">
            <a:avLst/>
          </a:prstGeom>
        </p:spPr>
      </p:pic>
      <p:pic>
        <p:nvPicPr>
          <p:cNvPr id="4" name="Picture 3"/>
          <p:cNvPicPr/>
          <p:nvPr/>
        </p:nvPicPr>
        <p:blipFill>
          <a:blip r:embed="rId2"/>
          <a:stretch>
            <a:fillRect/>
          </a:stretch>
        </p:blipFill>
        <p:spPr>
          <a:xfrm>
            <a:off x="7488555" y="4032250"/>
            <a:ext cx="4221480" cy="269430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lang="en-US" sz="2200" b="1">
                <a:solidFill>
                  <a:srgbClr val="FF0000"/>
                </a:solidFill>
                <a:effectLst>
                  <a:outerShdw blurRad="38100" dist="38100" dir="2700000" algn="tl">
                    <a:srgbClr val="000000">
                      <a:alpha val="43137"/>
                    </a:srgbClr>
                  </a:outerShdw>
                </a:effectLst>
                <a:sym typeface="+mn-ea"/>
              </a:rPr>
              <a:t>6. </a:t>
            </a: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pic>
        <p:nvPicPr>
          <p:cNvPr id="3" name="Picture 2"/>
          <p:cNvPicPr/>
          <p:nvPr/>
        </p:nvPicPr>
        <p:blipFill>
          <a:blip r:embed="rId1"/>
          <a:stretch>
            <a:fillRect/>
          </a:stretch>
        </p:blipFill>
        <p:spPr>
          <a:xfrm>
            <a:off x="7513320" y="3256915"/>
            <a:ext cx="4295775" cy="3307080"/>
          </a:xfrm>
          <a:prstGeom prst="rect">
            <a:avLst/>
          </a:prstGeom>
        </p:spPr>
      </p:pic>
      <p:pic>
        <p:nvPicPr>
          <p:cNvPr id="4" name="Picture 3"/>
          <p:cNvPicPr/>
          <p:nvPr/>
        </p:nvPicPr>
        <p:blipFill>
          <a:blip r:embed="rId2"/>
          <a:stretch>
            <a:fillRect/>
          </a:stretch>
        </p:blipFill>
        <p:spPr>
          <a:xfrm>
            <a:off x="8268335" y="1181735"/>
            <a:ext cx="3455670" cy="224726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560070" y="102235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4" name="Picture 3"/>
          <p:cNvPicPr/>
          <p:nvPr/>
        </p:nvPicPr>
        <p:blipFill>
          <a:blip r:embed="rId1"/>
          <a:stretch>
            <a:fillRect/>
          </a:stretch>
        </p:blipFill>
        <p:spPr>
          <a:xfrm>
            <a:off x="6042660" y="254000"/>
            <a:ext cx="5988050" cy="475932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54330" y="70485"/>
            <a:ext cx="11482705" cy="3551555"/>
          </a:xfrm>
          <a:prstGeom prst="rect">
            <a:avLst/>
          </a:prstGeom>
        </p:spPr>
      </p:pic>
      <p:pic>
        <p:nvPicPr>
          <p:cNvPr id="3" name="Picture 2"/>
          <p:cNvPicPr/>
          <p:nvPr/>
        </p:nvPicPr>
        <p:blipFill>
          <a:blip r:embed="rId2"/>
          <a:stretch>
            <a:fillRect/>
          </a:stretch>
        </p:blipFill>
        <p:spPr>
          <a:xfrm>
            <a:off x="6223635" y="3428365"/>
            <a:ext cx="5968365" cy="3358515"/>
          </a:xfrm>
          <a:prstGeom prst="rect">
            <a:avLst/>
          </a:prstGeom>
        </p:spPr>
      </p:pic>
      <p:sp>
        <p:nvSpPr>
          <p:cNvPr id="4" name="Text Box 3"/>
          <p:cNvSpPr txBox="1"/>
          <p:nvPr/>
        </p:nvSpPr>
        <p:spPr>
          <a:xfrm>
            <a:off x="127635" y="6141720"/>
            <a:ext cx="6096000" cy="645160"/>
          </a:xfrm>
          <a:prstGeom prst="rect">
            <a:avLst/>
          </a:prstGeom>
          <a:noFill/>
        </p:spPr>
        <p:txBody>
          <a:bodyPr wrap="square" rtlCol="0" anchor="t">
            <a:spAutoFit/>
          </a:bodyPr>
          <a:p>
            <a:r>
              <a:rPr lang="en-US" altLang="en-US"/>
              <a:t>https://uanurag6212.medium.com/activation-function-its-type-in-neural-network-part-2-6d9efffea62</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4495" y="216535"/>
            <a:ext cx="7792720" cy="3969385"/>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AI vs ML vs DL</a:t>
            </a:r>
            <a:endParaRPr sz="2800" b="1">
              <a:solidFill>
                <a:srgbClr val="FF0000"/>
              </a:solidFill>
              <a:effectLst>
                <a:outerShdw blurRad="38100" dist="38100" dir="2700000" algn="tl">
                  <a:srgbClr val="000000">
                    <a:alpha val="43137"/>
                  </a:srgbClr>
                </a:outerShdw>
              </a:effectLst>
            </a:endParaRPr>
          </a:p>
          <a:p>
            <a:pPr>
              <a:buAutoNum type="arabicPeriod"/>
            </a:pPr>
            <a:r>
              <a:rPr sz="1600"/>
              <a:t>Artificial Intelligence (AI):</a:t>
            </a:r>
            <a:endParaRPr sz="1600"/>
          </a:p>
          <a:p>
            <a:pPr lvl="1">
              <a:buFont typeface="Arial" panose="020B0604020202020204"/>
              <a:buChar char="◦"/>
            </a:pPr>
            <a:r>
              <a:rPr sz="1600"/>
              <a:t>The broadest concept, referring to machines that can perform cognitive functions similar to humans.</a:t>
            </a:r>
            <a:endParaRPr sz="1600"/>
          </a:p>
          <a:p>
            <a:pPr lvl="1">
              <a:buFont typeface="Arial" panose="020B0604020202020204"/>
              <a:buChar char="◦"/>
            </a:pPr>
            <a:r>
              <a:rPr sz="1600"/>
              <a:t>Encompasses ML, DL, and rule-based systems.</a:t>
            </a:r>
            <a:endParaRPr sz="1600"/>
          </a:p>
          <a:p>
            <a:pPr lvl="1">
              <a:buFont typeface="Arial" panose="020B0604020202020204"/>
              <a:buChar char="◦"/>
            </a:pPr>
            <a:r>
              <a:rPr sz="1600"/>
              <a:t>Examples: Virtual assistants, autonomous vehicles, and recommendation systems.</a:t>
            </a:r>
            <a:endParaRPr sz="1600"/>
          </a:p>
          <a:p>
            <a:pPr>
              <a:buAutoNum type="arabicPeriod"/>
            </a:pPr>
            <a:r>
              <a:rPr sz="1600"/>
              <a:t>Machine Learning (ML):</a:t>
            </a:r>
            <a:endParaRPr sz="1600"/>
          </a:p>
          <a:p>
            <a:pPr lvl="1">
              <a:buFont typeface="Arial" panose="020B0604020202020204"/>
              <a:buChar char="◦"/>
            </a:pPr>
            <a:r>
              <a:rPr sz="1600"/>
              <a:t>A subset of AI that enables machines to learn patterns from data without explicit programming.</a:t>
            </a:r>
            <a:endParaRPr sz="1600"/>
          </a:p>
          <a:p>
            <a:pPr lvl="1">
              <a:buFont typeface="Arial" panose="020B0604020202020204"/>
              <a:buChar char="◦"/>
            </a:pPr>
            <a:r>
              <a:rPr sz="1600"/>
              <a:t>Uses statistical models and algorithms like decision trees, regression, and clustering.</a:t>
            </a:r>
            <a:endParaRPr sz="1600"/>
          </a:p>
          <a:p>
            <a:pPr lvl="1">
              <a:buFont typeface="Arial" panose="020B0604020202020204"/>
              <a:buChar char="◦"/>
            </a:pPr>
            <a:r>
              <a:rPr sz="1600"/>
              <a:t>Examples: Fraud detection, predictive analytics, and spam filters.</a:t>
            </a:r>
            <a:endParaRPr sz="1600"/>
          </a:p>
          <a:p>
            <a:pPr>
              <a:buAutoNum type="arabicPeriod"/>
            </a:pPr>
            <a:r>
              <a:rPr sz="1600"/>
              <a:t>Deep Learning (DL):</a:t>
            </a:r>
            <a:endParaRPr sz="1600"/>
          </a:p>
          <a:p>
            <a:pPr lvl="1">
              <a:buFont typeface="Arial" panose="020B0604020202020204"/>
              <a:buChar char="◦"/>
            </a:pPr>
            <a:r>
              <a:rPr sz="1600"/>
              <a:t>A specialized subset of ML that relies on deep neural networks.</a:t>
            </a:r>
            <a:endParaRPr sz="1600"/>
          </a:p>
          <a:p>
            <a:pPr lvl="1">
              <a:buFont typeface="Arial" panose="020B0604020202020204"/>
              <a:buChar char="◦"/>
            </a:pPr>
            <a:r>
              <a:rPr sz="1600"/>
              <a:t>Requires large datasets and computational power.</a:t>
            </a:r>
            <a:endParaRPr sz="1600"/>
          </a:p>
          <a:p>
            <a:pPr lvl="1">
              <a:buFont typeface="Arial" panose="020B0604020202020204"/>
              <a:buChar char="◦"/>
            </a:pPr>
            <a:r>
              <a:rPr sz="1600"/>
              <a:t>Examples: Image recognition, natural language processing, and speech recognition.</a:t>
            </a:r>
            <a:endParaRPr sz="1600"/>
          </a:p>
        </p:txBody>
      </p:sp>
      <p:sp>
        <p:nvSpPr>
          <p:cNvPr id="5" name="Text Box 4"/>
          <p:cNvSpPr txBox="1"/>
          <p:nvPr/>
        </p:nvSpPr>
        <p:spPr>
          <a:xfrm>
            <a:off x="473710" y="4126865"/>
            <a:ext cx="9212580" cy="2245360"/>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Applications of AI</a:t>
            </a:r>
            <a:endParaRPr sz="2800" b="1">
              <a:solidFill>
                <a:srgbClr val="FF0000"/>
              </a:solidFill>
              <a:effectLst>
                <a:outerShdw blurRad="38100" dist="38100" dir="2700000" algn="tl">
                  <a:srgbClr val="000000">
                    <a:alpha val="43137"/>
                  </a:srgbClr>
                </a:outerShdw>
              </a:effectLst>
            </a:endParaRPr>
          </a:p>
          <a:p>
            <a:r>
              <a:rPr sz="1600"/>
              <a:t>AI has transformed multiple industries by enabling automation and improving decision-making. Some major applications include:</a:t>
            </a:r>
            <a:endParaRPr sz="1600"/>
          </a:p>
          <a:p>
            <a:pPr>
              <a:buFont typeface="Arial" panose="020B0604020202020204"/>
              <a:buChar char="•"/>
            </a:pPr>
            <a:r>
              <a:rPr sz="1600"/>
              <a:t>Healthcare: Disease diagnosis, personalized medicine, robotic surgeries.</a:t>
            </a:r>
            <a:endParaRPr sz="1600"/>
          </a:p>
          <a:p>
            <a:pPr>
              <a:buFont typeface="Arial" panose="020B0604020202020204"/>
              <a:buChar char="•"/>
            </a:pPr>
            <a:r>
              <a:rPr sz="1600"/>
              <a:t>Finance: Fraud detection, algorithmic trading, risk assessment.</a:t>
            </a:r>
            <a:endParaRPr sz="1600"/>
          </a:p>
          <a:p>
            <a:pPr>
              <a:buFont typeface="Arial" panose="020B0604020202020204"/>
              <a:buChar char="•"/>
            </a:pPr>
            <a:r>
              <a:rPr sz="1600"/>
              <a:t>Retail: Recommendation systems, demand forecasting, customer sentiment analysis.</a:t>
            </a:r>
            <a:endParaRPr sz="1600"/>
          </a:p>
          <a:p>
            <a:pPr>
              <a:buFont typeface="Arial" panose="020B0604020202020204"/>
              <a:buChar char="•"/>
            </a:pPr>
            <a:r>
              <a:rPr sz="1600"/>
              <a:t>Autonomous Systems: Self-driving cars, drones, robotics.</a:t>
            </a:r>
            <a:endParaRPr sz="1600"/>
          </a:p>
          <a:p>
            <a:pPr>
              <a:buFont typeface="Arial" panose="020B0604020202020204"/>
              <a:buChar char="•"/>
            </a:pPr>
            <a:r>
              <a:rPr sz="1600"/>
              <a:t>Natural Language Processing: Chatbots, virtual assistants, language translation.</a:t>
            </a: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0" y="0"/>
            <a:ext cx="11989435" cy="68586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1014730"/>
          </a:xfrm>
          <a:prstGeom prst="rect">
            <a:avLst/>
          </a:prstGeom>
          <a:noFill/>
        </p:spPr>
        <p:txBody>
          <a:bodyPr wrap="square" rtlCol="0" anchor="t">
            <a:spAutoFit/>
          </a:bodyPr>
          <a:p>
            <a:pPr marL="0" indent="0" fontAlgn="base">
              <a:spcBef>
                <a:spcPct val="0"/>
              </a:spcBef>
              <a:spcAft>
                <a:spcPts val="200"/>
              </a:spcAft>
            </a:pP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791210" y="5802947"/>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10569575"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566420"/>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07962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830705" y="3139123"/>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2" name="Text Box 1"/>
          <p:cNvSpPr txBox="1"/>
          <p:nvPr/>
        </p:nvSpPr>
        <p:spPr>
          <a:xfrm>
            <a:off x="178435" y="5927725"/>
            <a:ext cx="6706235" cy="368300"/>
          </a:xfrm>
          <a:prstGeom prst="rect">
            <a:avLst/>
          </a:prstGeom>
          <a:noFill/>
        </p:spPr>
        <p:txBody>
          <a:bodyPr wrap="square" rtlCol="0" anchor="t">
            <a:spAutoFit/>
          </a:bodyPr>
          <a:p>
            <a:r>
              <a:rPr lang="en-US" altLang="en-US">
                <a:sym typeface="+mn-ea"/>
              </a:rPr>
              <a:t>https://www.mathsisfun.com/gradient.html</a:t>
            </a:r>
            <a:endParaRPr lang="en-US" altLang="en-US">
              <a:sym typeface="+mn-ea"/>
            </a:endParaRPr>
          </a:p>
        </p:txBody>
      </p:sp>
      <p:sp>
        <p:nvSpPr>
          <p:cNvPr id="5" name="Text Box 4"/>
          <p:cNvSpPr txBox="1"/>
          <p:nvPr/>
        </p:nvSpPr>
        <p:spPr>
          <a:xfrm>
            <a:off x="178435" y="6489700"/>
            <a:ext cx="7024370" cy="36830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88620" y="556895"/>
            <a:ext cx="5708015" cy="5914390"/>
          </a:xfrm>
          <a:prstGeom prst="rect">
            <a:avLst/>
          </a:prstGeom>
        </p:spPr>
        <p:txBody>
          <a:bodyPr>
            <a:noAutofit/>
          </a:bodyPr>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numpy as np</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matplotlib.pyplot as plt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Defining a simple quadratic function and its derivative</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x</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2</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f_prime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a:t>
            </a:r>
            <a:r>
              <a:rPr b="0" i="0">
                <a:solidFill>
                  <a:srgbClr val="009900"/>
                </a:solidFill>
                <a:latin typeface="Arial" panose="020B0604020202020204" pitchFamily="34" charset="0"/>
                <a:ea typeface="Monaco"/>
                <a:cs typeface="Arial" panose="020B0604020202020204" pitchFamily="34" charset="0"/>
              </a:rPr>
              <a:t>2</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Generating values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np.linspace(</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400</a:t>
            </a:r>
            <a:r>
              <a:rPr b="0" i="0">
                <a:solidFill>
                  <a:srgbClr val="000000"/>
                </a:solidFill>
                <a:latin typeface="Arial" panose="020B0604020202020204" pitchFamily="34" charset="0"/>
                <a:ea typeface="Monaco"/>
                <a:cs typeface="Arial" panose="020B0604020202020204" pitchFamily="34" charset="0"/>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y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settings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0.15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9</a:t>
            </a:r>
            <a:r>
              <a:rPr b="0" i="0">
                <a:solidFill>
                  <a:srgbClr val="575757"/>
                </a:solidFill>
                <a:latin typeface="Arial" panose="020B0604020202020204" pitchFamily="34" charset="0"/>
                <a:ea typeface="Monaco"/>
                <a:cs typeface="Arial" panose="020B0604020202020204" pitchFamily="34" charset="0"/>
              </a:rPr>
              <a:t>  </a:t>
            </a:r>
            <a:r>
              <a:rPr b="0" i="0">
                <a:solidFill>
                  <a:srgbClr val="008200"/>
                </a:solidFill>
                <a:latin typeface="Arial" panose="020B0604020202020204" pitchFamily="34" charset="0"/>
                <a:ea typeface="Monaco"/>
                <a:cs typeface="Arial" panose="020B0604020202020204" pitchFamily="34" charset="0"/>
              </a:rPr>
              <a:t># Starting point</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steps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n_iterations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Iteration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for</a:t>
            </a:r>
            <a:r>
              <a:rPr b="0" i="0">
                <a:solidFill>
                  <a:srgbClr val="000000"/>
                </a:solidFill>
                <a:latin typeface="Arial" panose="020B0604020202020204" pitchFamily="34" charset="0"/>
                <a:ea typeface="Monaco"/>
                <a:cs typeface="Arial" panose="020B0604020202020204" pitchFamily="34" charset="0"/>
              </a:rPr>
              <a:t>_ </a:t>
            </a:r>
            <a:r>
              <a:rPr b="1" i="0">
                <a:solidFill>
                  <a:srgbClr val="006699"/>
                </a:solidFill>
                <a:latin typeface="Arial" panose="020B0604020202020204" pitchFamily="34" charset="0"/>
                <a:ea typeface="Monaco"/>
                <a:cs typeface="Arial" panose="020B0604020202020204" pitchFamily="34" charset="0"/>
              </a:rPr>
              <a:t>in</a:t>
            </a:r>
            <a:r>
              <a:rPr lang="en-US" b="1" i="0">
                <a:solidFill>
                  <a:srgbClr val="006699"/>
                </a:solidFill>
                <a:latin typeface="Arial" panose="020B0604020202020204" pitchFamily="34" charset="0"/>
                <a:ea typeface="Monaco"/>
                <a:cs typeface="Arial" panose="020B0604020202020204" pitchFamily="34" charset="0"/>
              </a:rPr>
              <a:t> </a:t>
            </a:r>
            <a:r>
              <a:rPr b="0" i="0">
                <a:solidFill>
                  <a:srgbClr val="FF1493"/>
                </a:solidFill>
                <a:latin typeface="Arial" panose="020B0604020202020204" pitchFamily="34" charset="0"/>
                <a:ea typeface="Monaco"/>
                <a:cs typeface="Arial" panose="020B0604020202020204" pitchFamily="34" charset="0"/>
              </a:rPr>
              <a:t>range</a:t>
            </a:r>
            <a:r>
              <a:rPr b="0" i="0">
                <a:solidFill>
                  <a:srgbClr val="000000"/>
                </a:solidFill>
                <a:latin typeface="Arial" panose="020B0604020202020204" pitchFamily="34" charset="0"/>
                <a:ea typeface="Monaco"/>
                <a:cs typeface="Arial" panose="020B0604020202020204" pitchFamily="34" charset="0"/>
              </a:rPr>
              <a:t>(n_iterations):</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f_prime(x_start)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steps.append(x_start)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000000"/>
              </a:solidFill>
              <a:latin typeface="Arial" panose="020B0604020202020204" pitchFamily="34" charset="0"/>
              <a:ea typeface="Monaco"/>
              <a:cs typeface="Arial" panose="020B0604020202020204" pitchFamily="34" charset="0"/>
            </a:endParaRPr>
          </a:p>
        </p:txBody>
      </p:sp>
      <p:sp>
        <p:nvSpPr>
          <p:cNvPr id="2" name="Text Box 1"/>
          <p:cNvSpPr txBox="1"/>
          <p:nvPr/>
        </p:nvSpPr>
        <p:spPr>
          <a:xfrm>
            <a:off x="6096000" y="556895"/>
            <a:ext cx="6096000" cy="5077460"/>
          </a:xfrm>
          <a:prstGeom prst="rect">
            <a:avLst/>
          </a:prstGeom>
          <a:noFill/>
        </p:spPr>
        <p:txBody>
          <a:bodyPr wrap="square" rtlCol="0" anchor="t">
            <a:spAutoFit/>
          </a:bodyPr>
          <a:p>
            <a:pPr marL="0" indent="0" algn="l" fontAlgn="base">
              <a:lnSpc>
                <a:spcPct val="100000"/>
              </a:lnSpc>
              <a:spcBef>
                <a:spcPct val="0"/>
              </a:spcBef>
              <a:spcAft>
                <a:spcPct val="0"/>
              </a:spcAft>
            </a:pP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function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plt.figure(figsize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a:t>
            </a:r>
            <a:r>
              <a:rPr>
                <a:solidFill>
                  <a:srgbClr val="000000"/>
                </a:solidFill>
                <a:latin typeface="Arial" panose="020B0604020202020204" pitchFamily="34" charset="0"/>
                <a:ea typeface="Monaco"/>
                <a:cs typeface="Arial" panose="020B0604020202020204" pitchFamily="34" charset="0"/>
                <a:sym typeface="+mn-ea"/>
              </a:rPr>
              <a:t>, </a:t>
            </a:r>
            <a:r>
              <a:rPr>
                <a:solidFill>
                  <a:srgbClr val="009900"/>
                </a:solidFill>
                <a:latin typeface="Arial" panose="020B0604020202020204" pitchFamily="34" charset="0"/>
                <a:ea typeface="Monaco"/>
                <a:cs typeface="Arial" panose="020B0604020202020204" pitchFamily="34" charset="0"/>
                <a:sym typeface="+mn-ea"/>
              </a:rPr>
              <a:t>6</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plt.plot(x, y,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2</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&amp;amp;quot;f(x) </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x²&amp;amp;quot;)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steps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plt.scatter(steps,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s</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100</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'Steps'</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linestyle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1.5</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Annotations and labels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plt.title(</a:t>
            </a:r>
            <a:r>
              <a:rPr>
                <a:solidFill>
                  <a:srgbClr val="0000FF"/>
                </a:solidFill>
                <a:latin typeface="Arial" panose="020B0604020202020204" pitchFamily="34" charset="0"/>
                <a:ea typeface="Monaco"/>
                <a:cs typeface="Arial" panose="020B0604020202020204" pitchFamily="34" charset="0"/>
                <a:sym typeface="+mn-ea"/>
              </a:rPr>
              <a:t>'Gradient Descent on f(x) = x²'</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plt.xlabel(</a:t>
            </a:r>
            <a:r>
              <a:rPr>
                <a:solidFill>
                  <a:srgbClr val="0000FF"/>
                </a:solidFill>
                <a:latin typeface="Arial" panose="020B0604020202020204" pitchFamily="34" charset="0"/>
                <a:ea typeface="Monaco"/>
                <a:cs typeface="Arial" panose="020B0604020202020204" pitchFamily="34" charset="0"/>
                <a:sym typeface="+mn-ea"/>
              </a:rPr>
              <a:t>'x'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plt.ylabel(</a:t>
            </a:r>
            <a:r>
              <a:rPr>
                <a:solidFill>
                  <a:srgbClr val="0000FF"/>
                </a:solidFill>
                <a:latin typeface="Arial" panose="020B0604020202020204" pitchFamily="34" charset="0"/>
                <a:ea typeface="Monaco"/>
                <a:cs typeface="Arial" panose="020B0604020202020204" pitchFamily="34" charset="0"/>
                <a:sym typeface="+mn-ea"/>
              </a:rPr>
              <a:t>'f(x)'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plt.legend()</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plt.grid(</a:t>
            </a:r>
            <a:r>
              <a:rPr>
                <a:solidFill>
                  <a:srgbClr val="808080"/>
                </a:solidFill>
                <a:latin typeface="Arial" panose="020B0604020202020204" pitchFamily="34" charset="0"/>
                <a:ea typeface="Monaco"/>
                <a:cs typeface="Arial" panose="020B0604020202020204" pitchFamily="34" charset="0"/>
                <a:sym typeface="+mn-ea"/>
              </a:rPr>
              <a:t>True</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plt.show()</a:t>
            </a:r>
            <a:endParaRPr lang="en-US">
              <a:solidFill>
                <a:srgbClr val="000000"/>
              </a:solidFill>
              <a:latin typeface="Arial" panose="020B0604020202020204" pitchFamily="34" charset="0"/>
              <a:ea typeface="Monaco"/>
              <a:cs typeface="Arial" panose="020B0604020202020204" pitchFamily="34" charset="0"/>
              <a:sym typeface="+mn-ea"/>
            </a:endParaRPr>
          </a:p>
        </p:txBody>
      </p:sp>
      <p:sp>
        <p:nvSpPr>
          <p:cNvPr id="4" name="Text Box 3"/>
          <p:cNvSpPr txBox="1"/>
          <p:nvPr/>
        </p:nvSpPr>
        <p:spPr>
          <a:xfrm>
            <a:off x="388620" y="158115"/>
            <a:ext cx="4064000" cy="398780"/>
          </a:xfrm>
          <a:prstGeom prst="rect">
            <a:avLst/>
          </a:prstGeom>
          <a:noFill/>
        </p:spPr>
        <p:txBody>
          <a:bodyPr wrap="square" rtlCol="0">
            <a:spAutoFit/>
          </a:bodyPr>
          <a:p>
            <a:r>
              <a:rPr lang="en-US" sz="2000" b="1">
                <a:solidFill>
                  <a:srgbClr val="FF0000"/>
                </a:solidFill>
                <a:effectLst>
                  <a:outerShdw blurRad="38100" dist="38100" dir="2700000" algn="tl">
                    <a:srgbClr val="000000">
                      <a:alpha val="43137"/>
                    </a:srgbClr>
                  </a:outerShdw>
                </a:effectLst>
              </a:rPr>
              <a:t>GRADIENT CODE</a:t>
            </a:r>
            <a:endParaRPr lang="en-US" sz="2000" b="1">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4667250"/>
            <a:ext cx="11770360" cy="1076325"/>
          </a:xfrm>
          <a:prstGeom prst="rect">
            <a:avLst/>
          </a:prstGeom>
        </p:spPr>
        <p:txBody>
          <a:bodyPr wrap="square">
            <a:spAutoFit/>
          </a:bodyPr>
          <a:p>
            <a:r>
              <a:rPr sz="1600"/>
              <a:t>SGD: Fast per-iteration, but may take more iterations (more time overall) and can be noisy due to updates based on individual samples. Works well for very large datasets and can be parallelized or used in online settings.</a:t>
            </a:r>
            <a:endParaRPr sz="1600"/>
          </a:p>
          <a:p>
            <a:r>
              <a:rPr sz="1600"/>
              <a:t>Batch Gradient Descent: More stable per iteration but computationally expensive, especially with large datasets. Can converge faster in terms of number of epochs but may take a long time per epoch.</a:t>
            </a:r>
            <a:endParaRPr sz="1600"/>
          </a:p>
        </p:txBody>
      </p:sp>
      <p:pic>
        <p:nvPicPr>
          <p:cNvPr id="4" name="Picture 3"/>
          <p:cNvPicPr/>
          <p:nvPr/>
        </p:nvPicPr>
        <p:blipFill>
          <a:blip r:embed="rId1"/>
          <a:stretch>
            <a:fillRect/>
          </a:stretch>
        </p:blipFill>
        <p:spPr>
          <a:xfrm>
            <a:off x="0" y="78740"/>
            <a:ext cx="11638280" cy="4208780"/>
          </a:xfrm>
          <a:prstGeom prst="rect">
            <a:avLst/>
          </a:prstGeom>
        </p:spPr>
      </p:pic>
      <p:sp>
        <p:nvSpPr>
          <p:cNvPr id="5" name="Text Box 4"/>
          <p:cNvSpPr txBox="1"/>
          <p:nvPr/>
        </p:nvSpPr>
        <p:spPr>
          <a:xfrm>
            <a:off x="220345" y="4381500"/>
            <a:ext cx="9048750" cy="368300"/>
          </a:xfrm>
          <a:prstGeom prst="rect">
            <a:avLst/>
          </a:prstGeom>
          <a:noFill/>
        </p:spPr>
        <p:txBody>
          <a:bodyPr wrap="square" rtlCol="0" anchor="t">
            <a:spAutoFit/>
          </a:bodyPr>
          <a:p>
            <a:r>
              <a:rPr lang="en-US" altLang="en-US">
                <a:solidFill>
                  <a:srgbClr val="FF0000"/>
                </a:solidFill>
              </a:rPr>
              <a:t>Computation time is more in sgd and Computation cost is very high in batch what it means</a:t>
            </a:r>
            <a:endParaRPr lang="en-US" altLang="en-US">
              <a:solidFill>
                <a:srgbClr val="FF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4758" y="0"/>
            <a:ext cx="11824725" cy="68580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9075" y="170180"/>
            <a:ext cx="10690860" cy="2430145"/>
          </a:xfrm>
          <a:prstGeom prst="rect">
            <a:avLst/>
          </a:prstGeom>
        </p:spPr>
        <p:txBody>
          <a:bodyPr wrap="square">
            <a:spAutoFit/>
          </a:bodyPr>
          <a:p>
            <a:r>
              <a:rPr sz="2400" b="1">
                <a:solidFill>
                  <a:srgbClr val="FF0000"/>
                </a:solidFill>
              </a:rPr>
              <a:t>Conventional AI vs Generative AI (GenAI)</a:t>
            </a:r>
            <a:endParaRPr sz="2400" b="1">
              <a:solidFill>
                <a:srgbClr val="FF0000"/>
              </a:solidFill>
            </a:endParaRPr>
          </a:p>
          <a:p>
            <a:pPr>
              <a:buAutoNum type="arabicPeriod"/>
            </a:pPr>
            <a:r>
              <a:rPr sz="1600" b="1">
                <a:solidFill>
                  <a:srgbClr val="FF0000"/>
                </a:solidFill>
              </a:rPr>
              <a:t>Conventional AI:</a:t>
            </a:r>
            <a:endParaRPr sz="1600" b="1">
              <a:solidFill>
                <a:srgbClr val="FF0000"/>
              </a:solidFill>
            </a:endParaRPr>
          </a:p>
          <a:p>
            <a:pPr lvl="1">
              <a:buFont typeface="Arial" panose="020B0604020202020204"/>
              <a:buChar char="◦"/>
            </a:pPr>
            <a:r>
              <a:rPr sz="1600"/>
              <a:t>Focuses on classification, prediction, and rule-based decision-making.</a:t>
            </a:r>
            <a:endParaRPr sz="1600"/>
          </a:p>
          <a:p>
            <a:pPr lvl="1">
              <a:buFont typeface="Arial" panose="020B0604020202020204"/>
              <a:buChar char="◦"/>
            </a:pPr>
            <a:r>
              <a:rPr sz="1600"/>
              <a:t>Uses structured datasets for training.</a:t>
            </a:r>
            <a:endParaRPr sz="1600"/>
          </a:p>
          <a:p>
            <a:pPr lvl="1">
              <a:buFont typeface="Arial" panose="020B0604020202020204"/>
              <a:buChar char="◦"/>
            </a:pPr>
            <a:r>
              <a:rPr sz="1600"/>
              <a:t>Examples: Spam filters, customer service chatbots, recommendation engines.</a:t>
            </a:r>
            <a:endParaRPr sz="1600"/>
          </a:p>
          <a:p>
            <a:pPr>
              <a:buAutoNum type="arabicPeriod"/>
            </a:pPr>
            <a:r>
              <a:rPr sz="1600" b="1">
                <a:solidFill>
                  <a:srgbClr val="FF0000"/>
                </a:solidFill>
              </a:rPr>
              <a:t>Generative AI (GenAI):</a:t>
            </a:r>
            <a:endParaRPr sz="1600" b="1">
              <a:solidFill>
                <a:srgbClr val="FF0000"/>
              </a:solidFill>
            </a:endParaRPr>
          </a:p>
          <a:p>
            <a:pPr lvl="1">
              <a:buFont typeface="Arial" panose="020B0604020202020204"/>
              <a:buChar char="◦"/>
            </a:pPr>
            <a:r>
              <a:rPr sz="1600"/>
              <a:t>A type of AI that creates new content, such as text, images, and music.</a:t>
            </a:r>
            <a:endParaRPr sz="1600"/>
          </a:p>
          <a:p>
            <a:pPr lvl="1">
              <a:buFont typeface="Arial" panose="020B0604020202020204"/>
              <a:buChar char="◦"/>
            </a:pPr>
            <a:r>
              <a:rPr sz="1600"/>
              <a:t>Uses models like GANs (Generative Adversarial Networks) and transformers (e.g., GPT, DALL-E).</a:t>
            </a:r>
            <a:endParaRPr sz="1600"/>
          </a:p>
          <a:p>
            <a:pPr lvl="1">
              <a:buFont typeface="Arial" panose="020B0604020202020204"/>
              <a:buChar char="◦"/>
            </a:pPr>
            <a:r>
              <a:rPr sz="1600"/>
              <a:t>Examples: AI-generated art, chat-based content generation, and text-to-image synthesis.</a:t>
            </a:r>
            <a:endParaRPr sz="1600"/>
          </a:p>
        </p:txBody>
      </p:sp>
      <p:sp>
        <p:nvSpPr>
          <p:cNvPr id="3" name="Text Box 2"/>
          <p:cNvSpPr txBox="1"/>
          <p:nvPr/>
        </p:nvSpPr>
        <p:spPr>
          <a:xfrm>
            <a:off x="358140" y="2741295"/>
            <a:ext cx="8935720" cy="4030980"/>
          </a:xfrm>
          <a:prstGeom prst="rect">
            <a:avLst/>
          </a:prstGeom>
        </p:spPr>
        <p:txBody>
          <a:bodyPr wrap="square">
            <a:spAutoFit/>
          </a:bodyPr>
          <a:p>
            <a:r>
              <a:rPr sz="3600" b="1">
                <a:solidFill>
                  <a:srgbClr val="FF0000"/>
                </a:solidFill>
                <a:effectLst>
                  <a:outerShdw blurRad="38100" dist="38100" dir="2700000" algn="tl">
                    <a:srgbClr val="000000">
                      <a:alpha val="43137"/>
                    </a:srgbClr>
                  </a:outerShdw>
                </a:effectLst>
              </a:rPr>
              <a:t>Future of AI</a:t>
            </a:r>
            <a:endParaRPr sz="3600" b="1">
              <a:solidFill>
                <a:srgbClr val="FF0000"/>
              </a:solidFill>
              <a:effectLst>
                <a:outerShdw blurRad="38100" dist="38100" dir="2700000" algn="tl">
                  <a:srgbClr val="000000">
                    <a:alpha val="43137"/>
                  </a:srgbClr>
                </a:outerShdw>
              </a:effectLst>
            </a:endParaRPr>
          </a:p>
          <a:p>
            <a:r>
              <a:rPr sz="2000"/>
              <a:t>The future of AI is expected to bring significant advancements and challenges:</a:t>
            </a:r>
            <a:endParaRPr sz="2000"/>
          </a:p>
          <a:p>
            <a:pPr>
              <a:buFont typeface="Arial" panose="020B0604020202020204"/>
              <a:buChar char="•"/>
            </a:pPr>
            <a:r>
              <a:rPr sz="2000" b="1"/>
              <a:t>AI-Augmented Creativity:</a:t>
            </a:r>
            <a:r>
              <a:rPr sz="2000"/>
              <a:t> More sophisticated generative models for content creation.</a:t>
            </a:r>
            <a:endParaRPr sz="2000"/>
          </a:p>
          <a:p>
            <a:pPr>
              <a:buFont typeface="Arial" panose="020B0604020202020204"/>
              <a:buChar char="•"/>
            </a:pPr>
            <a:r>
              <a:rPr sz="2000" b="1"/>
              <a:t>Explainable AI (XAI):</a:t>
            </a:r>
            <a:r>
              <a:rPr sz="2000"/>
              <a:t> Enhancing transparency and trust in AI decision-making.</a:t>
            </a:r>
            <a:endParaRPr sz="2000"/>
          </a:p>
          <a:p>
            <a:pPr>
              <a:buFont typeface="Arial" panose="020B0604020202020204"/>
              <a:buChar char="•"/>
            </a:pPr>
            <a:r>
              <a:rPr sz="2000" b="1"/>
              <a:t>Ethical AI Development: </a:t>
            </a:r>
            <a:r>
              <a:rPr sz="2000"/>
              <a:t>Addressing biases, privacy concerns, and responsible AI use.</a:t>
            </a:r>
            <a:endParaRPr sz="2000"/>
          </a:p>
          <a:p>
            <a:pPr>
              <a:buFont typeface="Arial" panose="020B0604020202020204"/>
              <a:buChar char="•"/>
            </a:pPr>
            <a:r>
              <a:rPr sz="2000" b="1"/>
              <a:t>AI in Edge Computing:</a:t>
            </a:r>
            <a:r>
              <a:rPr sz="2000"/>
              <a:t> Deployment of AI models on edge devices for real-time processing.</a:t>
            </a:r>
            <a:endParaRPr sz="2000"/>
          </a:p>
          <a:p>
            <a:pPr>
              <a:buFont typeface="Arial" panose="020B0604020202020204"/>
              <a:buChar char="•"/>
            </a:pPr>
            <a:r>
              <a:rPr sz="2000" b="1"/>
              <a:t>Superintelligence and AGI: </a:t>
            </a:r>
            <a:r>
              <a:rPr sz="2000"/>
              <a:t>Theoretical advancements toward artificial general intelligence (AGI) with human-like reasoning capabilities.</a:t>
            </a:r>
            <a:endParaRPr sz="2000"/>
          </a:p>
          <a:p>
            <a:r>
              <a:rPr sz="2000"/>
              <a:t>AI continues to evolve, driving innovation and transforming industries worldwide.</a:t>
            </a:r>
            <a:endParaRPr sz="20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990" y="305435"/>
            <a:ext cx="7954010" cy="439991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Types of Neural Networks</a:t>
            </a:r>
            <a:endParaRPr sz="2400" b="1">
              <a:solidFill>
                <a:srgbClr val="FF0000"/>
              </a:solidFill>
              <a:effectLst>
                <a:outerShdw blurRad="38100" dist="38100" dir="2700000" algn="tl">
                  <a:srgbClr val="000000">
                    <a:alpha val="43137"/>
                  </a:srgbClr>
                </a:outerShdw>
              </a:effectLst>
            </a:endParaRPr>
          </a:p>
          <a:p>
            <a:r>
              <a:rPr sz="1600"/>
              <a:t>Deep learning includes various types of neural networks optimized for specific tasks:</a:t>
            </a:r>
            <a:endParaRPr sz="1600"/>
          </a:p>
          <a:p>
            <a:pPr>
              <a:buAutoNum type="arabicPeriod"/>
            </a:pPr>
            <a:r>
              <a:rPr sz="1600" b="1"/>
              <a:t>Feedforward Neural Networks (FNN):</a:t>
            </a:r>
            <a:endParaRPr sz="1600" b="1"/>
          </a:p>
          <a:p>
            <a:pPr lvl="1">
              <a:buFont typeface="Arial" panose="020B0604020202020204"/>
              <a:buChar char="◦"/>
            </a:pPr>
            <a:r>
              <a:rPr sz="1600"/>
              <a:t>Basic architecture where information moves in one direction.</a:t>
            </a:r>
            <a:endParaRPr sz="1600"/>
          </a:p>
          <a:p>
            <a:pPr lvl="1">
              <a:buFont typeface="Arial" panose="020B0604020202020204"/>
              <a:buChar char="◦"/>
            </a:pPr>
            <a:r>
              <a:rPr sz="1600"/>
              <a:t>Used in classification and regression tasks.</a:t>
            </a:r>
            <a:endParaRPr sz="1600"/>
          </a:p>
          <a:p>
            <a:pPr>
              <a:buAutoNum type="arabicPeriod"/>
            </a:pPr>
            <a:r>
              <a:rPr sz="1600" b="1"/>
              <a:t>Convolutional Neural Networks (CNN):</a:t>
            </a:r>
            <a:endParaRPr sz="1600" b="1"/>
          </a:p>
          <a:p>
            <a:pPr lvl="1">
              <a:buFont typeface="Arial" panose="020B0604020202020204"/>
              <a:buChar char="◦"/>
            </a:pPr>
            <a:r>
              <a:rPr sz="1600"/>
              <a:t>Specialized for image processing tasks.</a:t>
            </a:r>
            <a:endParaRPr sz="1600"/>
          </a:p>
          <a:p>
            <a:pPr lvl="1">
              <a:buFont typeface="Arial" panose="020B0604020202020204"/>
              <a:buChar char="◦"/>
            </a:pPr>
            <a:r>
              <a:rPr sz="1600"/>
              <a:t>Uses convolutional layers to detect spatial features.</a:t>
            </a:r>
            <a:endParaRPr sz="1600"/>
          </a:p>
          <a:p>
            <a:pPr>
              <a:buAutoNum type="arabicPeriod"/>
            </a:pPr>
            <a:r>
              <a:rPr sz="1600" b="1"/>
              <a:t>Recurrent Neural Networks (RNN):</a:t>
            </a:r>
            <a:endParaRPr sz="1600" b="1"/>
          </a:p>
          <a:p>
            <a:pPr lvl="1">
              <a:buFont typeface="Arial" panose="020B0604020202020204"/>
              <a:buChar char="◦"/>
            </a:pPr>
            <a:r>
              <a:rPr sz="1600"/>
              <a:t>Designed for sequential data like time series and speech.</a:t>
            </a:r>
            <a:endParaRPr sz="1600"/>
          </a:p>
          <a:p>
            <a:pPr lvl="1">
              <a:buFont typeface="Arial" panose="020B0604020202020204"/>
              <a:buChar char="◦"/>
            </a:pPr>
            <a:r>
              <a:rPr sz="1600"/>
              <a:t>Uses loops and memory to retain information from previous inputs.</a:t>
            </a:r>
            <a:endParaRPr sz="1600"/>
          </a:p>
          <a:p>
            <a:pPr>
              <a:buAutoNum type="arabicPeriod"/>
            </a:pPr>
            <a:r>
              <a:rPr sz="1600" b="1"/>
              <a:t>Long Short-Term Memory (LSTM):</a:t>
            </a:r>
            <a:endParaRPr sz="1600" b="1"/>
          </a:p>
          <a:p>
            <a:pPr lvl="1">
              <a:buFont typeface="Arial" panose="020B0604020202020204"/>
              <a:buChar char="◦"/>
            </a:pPr>
            <a:r>
              <a:rPr sz="1600"/>
              <a:t>A type of RNN that solves the vanishing gradient problem.</a:t>
            </a:r>
            <a:endParaRPr sz="1600"/>
          </a:p>
          <a:p>
            <a:pPr lvl="1">
              <a:buFont typeface="Arial" panose="020B0604020202020204"/>
              <a:buChar char="◦"/>
            </a:pPr>
            <a:r>
              <a:rPr sz="1600"/>
              <a:t>Used in text generation, language modeling, and speech recognition.</a:t>
            </a:r>
            <a:endParaRPr sz="1600"/>
          </a:p>
          <a:p>
            <a:pPr>
              <a:buAutoNum type="arabicPeriod"/>
            </a:pPr>
            <a:r>
              <a:rPr sz="1600" b="1"/>
              <a:t>Generative Adversarial Networks (GANs):</a:t>
            </a:r>
            <a:endParaRPr sz="1600" b="1"/>
          </a:p>
          <a:p>
            <a:pPr lvl="1">
              <a:buFont typeface="Arial" panose="020B0604020202020204"/>
              <a:buChar char="◦"/>
            </a:pPr>
            <a:r>
              <a:rPr sz="1600"/>
              <a:t>Consist of a generator and a discriminator that compete to generate realistic data.</a:t>
            </a:r>
            <a:endParaRPr sz="1600"/>
          </a:p>
          <a:p>
            <a:pPr lvl="1">
              <a:buFont typeface="Arial" panose="020B0604020202020204"/>
              <a:buChar char="◦"/>
            </a:pPr>
            <a:r>
              <a:rPr sz="1600"/>
              <a:t>Used in AI-generated art, deepfake videos, and data augmentation.</a:t>
            </a:r>
            <a:endParaRPr sz="1600"/>
          </a:p>
        </p:txBody>
      </p:sp>
      <p:sp>
        <p:nvSpPr>
          <p:cNvPr id="3" name="Text Box 2"/>
          <p:cNvSpPr txBox="1"/>
          <p:nvPr/>
        </p:nvSpPr>
        <p:spPr>
          <a:xfrm>
            <a:off x="327025" y="5403215"/>
            <a:ext cx="11655425" cy="368300"/>
          </a:xfrm>
          <a:prstGeom prst="rect">
            <a:avLst/>
          </a:prstGeom>
          <a:noFill/>
        </p:spPr>
        <p:txBody>
          <a:bodyPr wrap="square" rtlCol="0" anchor="t">
            <a:spAutoFit/>
          </a:bodyPr>
          <a:p>
            <a:pPr lvl="1"/>
            <a:endParaRPr lang="en-IN" altLang="en-US" b="1"/>
          </a:p>
        </p:txBody>
      </p:sp>
      <p:sp>
        <p:nvSpPr>
          <p:cNvPr id="4" name="Text Box 3"/>
          <p:cNvSpPr txBox="1"/>
          <p:nvPr/>
        </p:nvSpPr>
        <p:spPr>
          <a:xfrm>
            <a:off x="327025" y="6212840"/>
            <a:ext cx="8308975"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0365" y="290195"/>
            <a:ext cx="6096000" cy="460375"/>
          </a:xfrm>
          <a:prstGeom prst="rect">
            <a:avLst/>
          </a:prstGeom>
          <a:noFill/>
        </p:spPr>
        <p:txBody>
          <a:bodyPr wrap="square" rtlCol="0" anchor="t">
            <a:spAutoFit/>
          </a:bodyPr>
          <a:p>
            <a:pPr>
              <a:buAutoNum type="arabicPeriod"/>
            </a:pPr>
            <a:r>
              <a:rPr sz="2400" b="1">
                <a:solidFill>
                  <a:srgbClr val="FF0000"/>
                </a:solidFill>
                <a:effectLst>
                  <a:outerShdw blurRad="38100" dist="38100" dir="2700000" algn="tl">
                    <a:srgbClr val="000000">
                      <a:alpha val="43137"/>
                    </a:srgbClr>
                  </a:outerShdw>
                </a:effectLst>
                <a:sym typeface="+mn-ea"/>
              </a:rPr>
              <a:t>Feedforward Neural Networks (FNN):</a:t>
            </a:r>
            <a:endParaRPr lang="en-US" sz="24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222885" y="6212840"/>
            <a:ext cx="11197590" cy="645160"/>
          </a:xfrm>
          <a:prstGeom prst="rect">
            <a:avLst/>
          </a:prstGeom>
          <a:noFill/>
        </p:spPr>
        <p:txBody>
          <a:bodyPr wrap="square" rtlCol="0" anchor="t">
            <a:spAutoFit/>
          </a:bodyPr>
          <a:p>
            <a:pPr lvl="1"/>
            <a:r>
              <a:rPr lang="en-IN" altLang="en-US" b="1">
                <a:sym typeface="+mn-ea"/>
              </a:rPr>
              <a:t>Implement the FNN</a:t>
            </a:r>
            <a:endParaRPr lang="en-IN" altLang="en-US" b="1">
              <a:sym typeface="+mn-ea"/>
            </a:endParaRPr>
          </a:p>
          <a:p>
            <a:pPr lvl="1"/>
            <a:r>
              <a:rPr lang="en-US" altLang="en-US">
                <a:sym typeface="+mn-ea"/>
              </a:rPr>
              <a:t>https://colab.research.google.com/drive/1z_nL3RcvR1x4uIR88VWEj8Zdr7mYEcQK#scrollTo=keCSdzvOrRmx</a:t>
            </a:r>
            <a:endParaRPr lang="en-IN" altLang="en-US" b="1">
              <a:sym typeface="+mn-ea"/>
            </a:endParaRPr>
          </a:p>
        </p:txBody>
      </p:sp>
      <p:sp>
        <p:nvSpPr>
          <p:cNvPr id="2" name="Text Box 1"/>
          <p:cNvSpPr txBox="1"/>
          <p:nvPr/>
        </p:nvSpPr>
        <p:spPr>
          <a:xfrm>
            <a:off x="693420" y="750570"/>
            <a:ext cx="11028680" cy="583565"/>
          </a:xfrm>
          <a:prstGeom prst="rect">
            <a:avLst/>
          </a:prstGeom>
        </p:spPr>
        <p:txBody>
          <a:bodyPr wrap="square">
            <a:spAutoFit/>
          </a:bodyPr>
          <a:p>
            <a:pPr marL="0" indent="0">
              <a:spcBef>
                <a:spcPct val="0"/>
              </a:spcBef>
              <a:spcAft>
                <a:spcPct val="0"/>
              </a:spcAft>
            </a:pPr>
            <a:r>
              <a:rPr sz="1600" b="0" i="0">
                <a:latin typeface="Arial" panose="020B0604020202020204" pitchFamily="34" charset="0"/>
                <a:ea typeface="var(--framer-blockquote-font-family"/>
                <a:cs typeface="Arial" panose="020B0604020202020204" pitchFamily="34" charset="0"/>
              </a:rPr>
              <a:t>the flow of information occurs in the forward direction. The input is used to calculate some intermediate function in the hidden layer, which is then used to calculate an output.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1396365" y="1334135"/>
            <a:ext cx="7849870" cy="1647190"/>
          </a:xfrm>
          <a:prstGeom prst="rect">
            <a:avLst/>
          </a:prstGeom>
        </p:spPr>
      </p:pic>
      <p:sp>
        <p:nvSpPr>
          <p:cNvPr id="6" name="Text Box 5"/>
          <p:cNvSpPr txBox="1"/>
          <p:nvPr/>
        </p:nvSpPr>
        <p:spPr>
          <a:xfrm>
            <a:off x="596900" y="4090035"/>
            <a:ext cx="9261475" cy="953135"/>
          </a:xfrm>
          <a:prstGeom prst="rect">
            <a:avLst/>
          </a:prstGeom>
        </p:spPr>
        <p:txBody>
          <a:bodyPr wrap="square">
            <a:spAutoFit/>
          </a:bodyPr>
          <a:p>
            <a:pPr marL="0" indent="0"/>
            <a:r>
              <a:rPr lang="en-US"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2. </a:t>
            </a:r>
            <a:r>
              <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Backpropagation </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endParaRPr>
          </a:p>
          <a:p>
            <a:pPr marL="0" indent="0"/>
            <a:r>
              <a:rPr sz="1600" b="0" i="0">
                <a:solidFill>
                  <a:schemeClr val="tx1"/>
                </a:solidFill>
                <a:latin typeface="Arial" panose="020B0604020202020204" pitchFamily="34" charset="0"/>
                <a:ea typeface="STK Bureau Sans Book"/>
                <a:cs typeface="Arial" panose="020B0604020202020204" pitchFamily="34" charset="0"/>
              </a:rPr>
              <a:t>- the weights of the network connections are repeatedly adjusted to minimize the difference between the actual output vector of the net and the desired output vector.</a:t>
            </a:r>
            <a:endParaRPr sz="1600" b="0" i="0">
              <a:solidFill>
                <a:schemeClr val="tx1"/>
              </a:solidFill>
              <a:latin typeface="Arial" panose="020B0604020202020204" pitchFamily="34" charset="0"/>
              <a:ea typeface="STK Bureau Sans Book"/>
              <a:cs typeface="Arial" panose="020B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6850" y="270510"/>
            <a:ext cx="7446645" cy="2553335"/>
          </a:xfrm>
          <a:prstGeom prst="rect">
            <a:avLst/>
          </a:prstGeom>
        </p:spPr>
        <p:txBody>
          <a:bodyPr wrap="square">
            <a:spAutoFit/>
          </a:bodyPr>
          <a:p>
            <a:r>
              <a:rPr sz="1600" b="1"/>
              <a:t>Introduction to TensorFlow and Keras</a:t>
            </a:r>
            <a:endParaRPr sz="1600" b="1"/>
          </a:p>
          <a:p>
            <a:r>
              <a:rPr sz="1600"/>
              <a:t>TensorFlow and Keras are two of the most widely used deep learning frameworks.</a:t>
            </a:r>
            <a:endParaRPr sz="1600"/>
          </a:p>
          <a:p>
            <a:pPr>
              <a:buFont typeface="Arial" panose="020B0604020202020204"/>
              <a:buChar char="•"/>
            </a:pPr>
            <a:r>
              <a:rPr sz="1600"/>
              <a:t>TensorFlow:</a:t>
            </a:r>
            <a:endParaRPr sz="1600"/>
          </a:p>
          <a:p>
            <a:pPr lvl="1">
              <a:buFont typeface="Arial" panose="020B0604020202020204"/>
              <a:buChar char="◦"/>
            </a:pPr>
            <a:r>
              <a:rPr sz="1600"/>
              <a:t>Developed by Google Brain.</a:t>
            </a:r>
            <a:endParaRPr sz="1600"/>
          </a:p>
          <a:p>
            <a:pPr lvl="1">
              <a:buFont typeface="Arial" panose="020B0604020202020204"/>
              <a:buChar char="◦"/>
            </a:pPr>
            <a:r>
              <a:rPr sz="1600"/>
              <a:t>Provides low-level and high-level APIs for building deep learning models.</a:t>
            </a:r>
            <a:endParaRPr sz="1600"/>
          </a:p>
          <a:p>
            <a:pPr lvl="1">
              <a:buFont typeface="Arial" panose="020B0604020202020204"/>
              <a:buChar char="◦"/>
            </a:pPr>
            <a:r>
              <a:rPr sz="1600"/>
              <a:t>Supports large-scale machine learning and deployment.</a:t>
            </a:r>
            <a:endParaRPr sz="1600"/>
          </a:p>
          <a:p>
            <a:pPr>
              <a:buFont typeface="Arial" panose="020B0604020202020204"/>
              <a:buChar char="•"/>
            </a:pPr>
            <a:r>
              <a:rPr sz="1600"/>
              <a:t>Keras:</a:t>
            </a:r>
            <a:endParaRPr sz="1600"/>
          </a:p>
          <a:p>
            <a:pPr lvl="1">
              <a:buFont typeface="Arial" panose="020B0604020202020204"/>
              <a:buChar char="◦"/>
            </a:pPr>
            <a:r>
              <a:rPr sz="1600"/>
              <a:t>High-level API built on TensorFlow.</a:t>
            </a:r>
            <a:endParaRPr sz="1600"/>
          </a:p>
          <a:p>
            <a:pPr lvl="1">
              <a:buFont typeface="Arial" panose="020B0604020202020204"/>
              <a:buChar char="◦"/>
            </a:pPr>
            <a:r>
              <a:rPr sz="1600"/>
              <a:t>Simplifies model building and experimentation.</a:t>
            </a:r>
            <a:endParaRPr sz="1600"/>
          </a:p>
          <a:p>
            <a:pPr lvl="1">
              <a:buFont typeface="Arial" panose="020B0604020202020204"/>
              <a:buChar char="◦"/>
            </a:pPr>
            <a:r>
              <a:rPr sz="1600"/>
              <a:t>Allows quick prototyping with minimal code.</a:t>
            </a:r>
            <a:endParaRPr sz="16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5920" y="165735"/>
            <a:ext cx="4064000" cy="368300"/>
          </a:xfrm>
          <a:prstGeom prst="rect">
            <a:avLst/>
          </a:prstGeom>
          <a:noFill/>
        </p:spPr>
        <p:txBody>
          <a:bodyPr wrap="square" rtlCol="0">
            <a:spAutoFit/>
          </a:bodyPr>
          <a:p>
            <a:r>
              <a:rPr lang="en-IN" altLang="en-US"/>
              <a:t>TensorFlow  code</a:t>
            </a:r>
            <a:endParaRPr lang="en-IN" altLang="en-US"/>
          </a:p>
        </p:txBody>
      </p:sp>
      <p:sp>
        <p:nvSpPr>
          <p:cNvPr id="3" name="Text Box 2"/>
          <p:cNvSpPr txBox="1"/>
          <p:nvPr/>
        </p:nvSpPr>
        <p:spPr>
          <a:xfrm>
            <a:off x="492760" y="604837"/>
            <a:ext cx="5080000" cy="583565"/>
          </a:xfrm>
          <a:prstGeom prst="rect">
            <a:avLst/>
          </a:prstGeom>
        </p:spPr>
        <p:txBody>
          <a:bodyPr>
            <a:spAutoFit/>
          </a:bodyPr>
          <a:p>
            <a:pPr marL="0" indent="0" algn="l" latinLnBrk="0">
              <a:spcBef>
                <a:spcPct val="0"/>
              </a:spcBef>
              <a:spcAft>
                <a:spcPct val="0"/>
              </a:spcAft>
            </a:pPr>
            <a:r>
              <a:rPr sz="1600" b="0" i="0"/>
              <a:t>importtensorflowastfprint("TensorFlow version:",tf.__version__)</a:t>
            </a:r>
            <a:endParaRPr sz="1600" b="0" i="0"/>
          </a:p>
        </p:txBody>
      </p:sp>
      <p:sp>
        <p:nvSpPr>
          <p:cNvPr id="4" name="Text Box 3"/>
          <p:cNvSpPr txBox="1"/>
          <p:nvPr/>
        </p:nvSpPr>
        <p:spPr>
          <a:xfrm>
            <a:off x="4251325" y="258445"/>
            <a:ext cx="7588250" cy="1969135"/>
          </a:xfrm>
          <a:prstGeom prst="rect">
            <a:avLst/>
          </a:prstGeom>
        </p:spPr>
        <p:txBody>
          <a:bodyPr wrap="square">
            <a:spAutoFit/>
          </a:bodyPr>
          <a:p>
            <a:pPr marL="0" indent="0">
              <a:spcAft>
                <a:spcPct val="60000"/>
              </a:spcAft>
            </a:pPr>
            <a:r>
              <a:rPr sz="2300" b="0" i="0">
                <a:solidFill>
                  <a:srgbClr val="383838"/>
                </a:solidFill>
                <a:latin typeface="Inter"/>
                <a:ea typeface="Inter"/>
              </a:rPr>
              <a:t>What is TensorFlow?</a:t>
            </a:r>
            <a:endParaRPr sz="2300" b="0" i="0">
              <a:solidFill>
                <a:srgbClr val="383838"/>
              </a:solidFill>
              <a:latin typeface="Inter"/>
              <a:ea typeface="Inter"/>
            </a:endParaRPr>
          </a:p>
          <a:p>
            <a:pPr marL="0" indent="0">
              <a:lnSpc>
                <a:spcPts val="1800"/>
              </a:lnSpc>
            </a:pPr>
            <a:r>
              <a:rPr sz="1600" b="0" i="0">
                <a:solidFill>
                  <a:srgbClr val="383838"/>
                </a:solidFill>
                <a:latin typeface="Inter"/>
                <a:ea typeface="Inter"/>
              </a:rPr>
              <a:t>TensorFlow is an end-to-end open-source machine learning </a:t>
            </a:r>
            <a:r>
              <a:rPr sz="1600" b="0" i="0" u="sng">
                <a:solidFill>
                  <a:srgbClr val="383838"/>
                </a:solidFill>
                <a:latin typeface="Inter"/>
                <a:ea typeface="Inter"/>
                <a:hlinkClick r:id="rId1"/>
              </a:rPr>
              <a:t>platform</a:t>
            </a:r>
            <a:r>
              <a:rPr sz="1600" b="0" i="0">
                <a:solidFill>
                  <a:srgbClr val="383838"/>
                </a:solidFill>
                <a:latin typeface="Inter"/>
                <a:ea typeface="Inter"/>
              </a:rPr>
              <a:t> with a focus on deep neural networks. Deep </a:t>
            </a:r>
            <a:r>
              <a:rPr sz="1600" b="0" i="0" u="sng">
                <a:solidFill>
                  <a:srgbClr val="383838"/>
                </a:solidFill>
                <a:latin typeface="Inter"/>
                <a:ea typeface="Inter"/>
                <a:hlinkClick r:id="rId2"/>
              </a:rPr>
              <a:t>learning</a:t>
            </a:r>
            <a:r>
              <a:rPr sz="1600" b="0" i="0" u="sng">
                <a:solidFill>
                  <a:srgbClr val="383838"/>
                </a:solidFill>
                <a:latin typeface="Inter"/>
                <a:ea typeface="Inter"/>
                <a:hlinkClick r:id="rId2"/>
              </a:rPr>
              <a:t> </a:t>
            </a:r>
            <a:r>
              <a:rPr sz="1600" b="0" i="0">
                <a:solidFill>
                  <a:srgbClr val="383838"/>
                </a:solidFill>
                <a:latin typeface="Inter"/>
                <a:ea typeface="Inter"/>
              </a:rPr>
              <a:t>is a subtype of machine learning that analyses massive amounts of unstructured data. Since it works with structured data, deep learning is different from normal machine learning.</a:t>
            </a:r>
            <a:endParaRPr sz="1600" b="0" i="0">
              <a:solidFill>
                <a:srgbClr val="383838"/>
              </a:solidFill>
              <a:latin typeface="Inter"/>
              <a:ea typeface="Inter"/>
            </a:endParaRPr>
          </a:p>
        </p:txBody>
      </p:sp>
      <p:sp>
        <p:nvSpPr>
          <p:cNvPr id="6" name="Text Box 5"/>
          <p:cNvSpPr txBox="1"/>
          <p:nvPr/>
        </p:nvSpPr>
        <p:spPr>
          <a:xfrm>
            <a:off x="375920" y="2832100"/>
            <a:ext cx="6096000" cy="3692525"/>
          </a:xfrm>
          <a:prstGeom prst="rect">
            <a:avLst/>
          </a:prstGeom>
          <a:noFill/>
        </p:spPr>
        <p:txBody>
          <a:bodyPr wrap="square" rtlCol="0" anchor="t">
            <a:spAutoFit/>
          </a:bodyPr>
          <a:p>
            <a:r>
              <a:rPr b="1">
                <a:solidFill>
                  <a:srgbClr val="383838"/>
                </a:solidFill>
                <a:latin typeface="Inter"/>
                <a:ea typeface="Inter"/>
                <a:sym typeface="+mn-ea"/>
              </a:rPr>
              <a:t>How to install TensorFlow ?</a:t>
            </a:r>
            <a:endParaRPr lang="en-US" altLang="en-US"/>
          </a:p>
          <a:p>
            <a:r>
              <a:rPr lang="en-US" altLang="en-US"/>
              <a:t>pip install tensorflow</a:t>
            </a:r>
            <a:endParaRPr lang="en-US" altLang="en-US"/>
          </a:p>
          <a:p>
            <a:endParaRPr lang="en-US" altLang="en-US"/>
          </a:p>
          <a:p>
            <a:r>
              <a:rPr lang="en-US" altLang="en-US" b="1"/>
              <a:t>If you have a good graphics card in your computer</a:t>
            </a:r>
            <a:r>
              <a:rPr lang="en-US" altLang="en-US"/>
              <a:t>,</a:t>
            </a:r>
            <a:endParaRPr lang="en-US" altLang="en-US"/>
          </a:p>
          <a:p>
            <a:r>
              <a:rPr lang="en-US" altLang="en-US"/>
              <a:t>pip install tensorflow-gpu</a:t>
            </a:r>
            <a:endParaRPr lang="en-US" altLang="en-US"/>
          </a:p>
          <a:p>
            <a:endParaRPr lang="en-US" altLang="en-US"/>
          </a:p>
          <a:p>
            <a:r>
              <a:rPr lang="en-US" altLang="en-US" b="1"/>
              <a:t>Check Installation</a:t>
            </a:r>
            <a:endParaRPr lang="en-US" altLang="en-US" b="1"/>
          </a:p>
          <a:p>
            <a:r>
              <a:rPr lang="en-US" altLang="en-US"/>
              <a:t>import tensorflow as tf</a:t>
            </a:r>
            <a:endParaRPr lang="en-US" altLang="en-US"/>
          </a:p>
          <a:p>
            <a:r>
              <a:rPr lang="en-US" altLang="en-US"/>
              <a:t>print(tf.__version__)</a:t>
            </a:r>
            <a:endParaRPr lang="en-US" altLang="en-US"/>
          </a:p>
          <a:p>
            <a:endParaRPr lang="en-US" altLang="en-US"/>
          </a:p>
          <a:p>
            <a:r>
              <a:rPr lang="en-US" altLang="en-US" b="1"/>
              <a:t>Some TensorFlow Fundamentals</a:t>
            </a:r>
            <a:endParaRPr lang="en-US" altLang="en-US" b="1"/>
          </a:p>
          <a:p>
            <a:endParaRPr lang="en-US" altLang="en-US"/>
          </a:p>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3695" y="422275"/>
            <a:ext cx="10663555" cy="1087120"/>
          </a:xfrm>
          <a:prstGeom prst="rect">
            <a:avLst/>
          </a:prstGeom>
        </p:spPr>
        <p:txBody>
          <a:bodyPr wrap="square">
            <a:spAutoFit/>
          </a:bodyPr>
          <a:p>
            <a:pPr marL="0" indent="0">
              <a:spcAft>
                <a:spcPct val="60000"/>
              </a:spcAft>
            </a:pPr>
            <a:r>
              <a:rPr sz="1600" b="1" i="0">
                <a:solidFill>
                  <a:srgbClr val="383838"/>
                </a:solidFill>
                <a:latin typeface="Inter"/>
                <a:ea typeface="Inter"/>
              </a:rPr>
              <a:t>Some TensorFlow Fundamentals</a:t>
            </a:r>
            <a:endParaRPr sz="1600" b="1" i="0">
              <a:solidFill>
                <a:srgbClr val="383838"/>
              </a:solidFill>
              <a:latin typeface="Inter"/>
              <a:ea typeface="Inter"/>
            </a:endParaRPr>
          </a:p>
          <a:p>
            <a:pPr marL="0" indent="0">
              <a:spcAft>
                <a:spcPct val="60000"/>
              </a:spcAft>
            </a:pPr>
            <a:r>
              <a:rPr lang="en-US" altLang="en-US" sz="1600" b="1" i="0">
                <a:solidFill>
                  <a:srgbClr val="383838"/>
                </a:solidFill>
                <a:latin typeface="Inter"/>
                <a:ea typeface="Inter"/>
              </a:rPr>
              <a:t> a </a:t>
            </a:r>
            <a:r>
              <a:rPr lang="en-US" altLang="en-US" sz="1600" b="1" i="0">
                <a:solidFill>
                  <a:srgbClr val="FF0000"/>
                </a:solidFill>
                <a:latin typeface="Inter"/>
                <a:ea typeface="Inter"/>
              </a:rPr>
              <a:t>tensor </a:t>
            </a:r>
            <a:r>
              <a:rPr lang="en-US" altLang="en-US" sz="1600" b="1" i="0">
                <a:solidFill>
                  <a:srgbClr val="383838"/>
                </a:solidFill>
                <a:latin typeface="Inter"/>
                <a:ea typeface="Inter"/>
              </a:rPr>
              <a:t>is a multi-dimensional array of data that can be used to represent data and perform mathematical operations. Tensors are a generalization of vectors and matrices, </a:t>
            </a:r>
            <a:endParaRPr lang="en-US" altLang="en-US" sz="1600" b="1" i="0">
              <a:solidFill>
                <a:srgbClr val="383838"/>
              </a:solidFill>
              <a:latin typeface="Inter"/>
              <a:ea typeface="Inter"/>
            </a:endParaRPr>
          </a:p>
        </p:txBody>
      </p:sp>
      <p:sp>
        <p:nvSpPr>
          <p:cNvPr id="3" name="Text Box 2"/>
          <p:cNvSpPr txBox="1"/>
          <p:nvPr/>
        </p:nvSpPr>
        <p:spPr>
          <a:xfrm>
            <a:off x="353695" y="1734185"/>
            <a:ext cx="10062845" cy="338963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What are tensors used for?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Training neural networks: Tensors store the weights and parameters of neural networks, and are used in the algorithms that train them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Representing data: Tensors can represent data such as images, movies, sounds, and relationships between words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Clustering: Tensors can be used in clustering algorithms such as k-means clustering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Support vector machines: Tensors can represent data in support vector machines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Why are tensors important?</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Tensors are efficient with memory, making them ideal for parallel computing environments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Tensors are versatile and efficient at handling data </a:t>
            </a:r>
            <a:endParaRPr sz="1600" b="0" i="0">
              <a:solidFill>
                <a:srgbClr val="001D35"/>
              </a:solidFill>
              <a:latin typeface="Google Sans"/>
              <a:ea typeface="Google Sans"/>
            </a:endParaRPr>
          </a:p>
          <a:p>
            <a:pPr marL="0" indent="0">
              <a:spcBef>
                <a:spcPts val="1000"/>
              </a:spcBef>
              <a:spcAft>
                <a:spcPts val="500"/>
              </a:spcAft>
            </a:pPr>
            <a:endParaRPr sz="1600" b="1" i="0">
              <a:solidFill>
                <a:srgbClr val="001D35"/>
              </a:solidFill>
              <a:latin typeface="Google Sans"/>
              <a:ea typeface="Google Sans"/>
            </a:endParaRPr>
          </a:p>
        </p:txBody>
      </p:sp>
      <p:sp>
        <p:nvSpPr>
          <p:cNvPr id="4" name="Text Box 3"/>
          <p:cNvSpPr txBox="1"/>
          <p:nvPr/>
        </p:nvSpPr>
        <p:spPr>
          <a:xfrm>
            <a:off x="353695" y="5289550"/>
            <a:ext cx="11122025" cy="337185"/>
          </a:xfrm>
          <a:prstGeom prst="rect">
            <a:avLst/>
          </a:prstGeom>
        </p:spPr>
        <p:txBody>
          <a:bodyPr wrap="square">
            <a:spAutoFit/>
          </a:bodyPr>
          <a:p>
            <a:pPr marL="0" indent="0"/>
            <a:endParaRPr sz="1600" b="0" i="0">
              <a:solidFill>
                <a:srgbClr val="383838"/>
              </a:solidFill>
              <a:latin typeface="Inter"/>
              <a:ea typeface="Inte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14501" y="1871663"/>
            <a:ext cx="8381999" cy="2733675"/>
          </a:xfrm>
          <a:prstGeom prst="rect">
            <a:avLst/>
          </a:prstGeom>
        </p:spPr>
      </p:pic>
      <p:sp>
        <p:nvSpPr>
          <p:cNvPr id="3" name="Text Box 2"/>
          <p:cNvSpPr txBox="1"/>
          <p:nvPr/>
        </p:nvSpPr>
        <p:spPr>
          <a:xfrm>
            <a:off x="621665" y="303530"/>
            <a:ext cx="9474835" cy="1076325"/>
          </a:xfrm>
          <a:prstGeom prst="rect">
            <a:avLst/>
          </a:prstGeom>
          <a:noFill/>
        </p:spPr>
        <p:txBody>
          <a:bodyPr wrap="square" rtlCol="0" anchor="t">
            <a:spAutoFit/>
          </a:bodyPr>
          <a:p>
            <a:pPr marL="0" indent="0"/>
            <a:r>
              <a:rPr sz="1600" b="1">
                <a:solidFill>
                  <a:srgbClr val="001D35"/>
                </a:solidFill>
                <a:latin typeface="Google Sans"/>
                <a:ea typeface="Google Sans"/>
                <a:sym typeface="+mn-ea"/>
              </a:rPr>
              <a:t>What are tensors built from? </a:t>
            </a:r>
            <a:endParaRPr sz="1600" b="1" i="0">
              <a:solidFill>
                <a:srgbClr val="001D35"/>
              </a:solidFill>
              <a:latin typeface="Google Sans"/>
              <a:ea typeface="Google Sans"/>
            </a:endParaRPr>
          </a:p>
          <a:p>
            <a:pPr marL="0" indent="0"/>
            <a:r>
              <a:rPr sz="1600">
                <a:solidFill>
                  <a:srgbClr val="383838"/>
                </a:solidFill>
                <a:latin typeface="Inter"/>
                <a:ea typeface="Inter"/>
                <a:sym typeface="+mn-ea"/>
              </a:rPr>
              <a:t>The values in a tensor contain identical data types with a specified shape. Dimensionality is represented by the shape. A vector, for example, is a one-dimensional tensor, a matrix is a two-dimensional tensor, and a scalar is a zero-dimensional tensor.</a:t>
            </a:r>
            <a:endParaRPr lang="en-US" sz="1600">
              <a:solidFill>
                <a:srgbClr val="383838"/>
              </a:solidFill>
              <a:latin typeface="Inter"/>
              <a:ea typeface="Inter"/>
              <a:sym typeface="+mn-ea"/>
            </a:endParaRPr>
          </a:p>
        </p:txBody>
      </p:sp>
      <p:sp>
        <p:nvSpPr>
          <p:cNvPr id="4" name="Text Box 3"/>
          <p:cNvSpPr txBox="1"/>
          <p:nvPr/>
        </p:nvSpPr>
        <p:spPr>
          <a:xfrm>
            <a:off x="752475" y="5097780"/>
            <a:ext cx="5090795" cy="1525270"/>
          </a:xfrm>
          <a:prstGeom prst="rect">
            <a:avLst/>
          </a:prstGeom>
        </p:spPr>
        <p:txBody>
          <a:bodyPr>
            <a:noAutofit/>
          </a:bodyPr>
          <a:p>
            <a:pPr marL="0" indent="0"/>
            <a:r>
              <a:rPr sz="1600">
                <a:latin typeface="var(--devsite-code-font-family)"/>
                <a:ea typeface="var(--devsite-code-font-family)"/>
              </a:rPr>
              <a:t>import</a:t>
            </a:r>
            <a:r>
              <a:rPr lang="en-IN" sz="1600">
                <a:latin typeface="var(--devsite-code-font-family)"/>
                <a:ea typeface="var(--devsite-code-font-family)"/>
              </a:rPr>
              <a:t> </a:t>
            </a:r>
            <a:r>
              <a:rPr sz="1600">
                <a:latin typeface="var(--devsite-code-font-family)"/>
                <a:ea typeface="var(--devsite-code-font-family)"/>
              </a:rPr>
              <a:t>tensorflow</a:t>
            </a:r>
            <a:r>
              <a:rPr lang="en-IN" sz="1600">
                <a:latin typeface="var(--devsite-code-font-family)"/>
                <a:ea typeface="var(--devsite-code-font-family)"/>
              </a:rPr>
              <a:t> </a:t>
            </a:r>
            <a:r>
              <a:rPr sz="1600">
                <a:latin typeface="var(--devsite-code-font-family)"/>
                <a:ea typeface="var(--devsite-code-font-family)"/>
              </a:rPr>
              <a:t>as</a:t>
            </a:r>
            <a:r>
              <a:rPr lang="en-IN" sz="1600">
                <a:latin typeface="var(--devsite-code-font-family)"/>
                <a:ea typeface="var(--devsite-code-font-family)"/>
              </a:rPr>
              <a:t> </a:t>
            </a:r>
            <a:r>
              <a:rPr sz="1600">
                <a:latin typeface="var(--devsite-code-font-family)"/>
                <a:ea typeface="var(--devsite-code-font-family)"/>
              </a:rPr>
              <a:t>tf</a:t>
            </a:r>
            <a:endParaRPr sz="1600">
              <a:latin typeface="var(--devsite-code-font-family)"/>
              <a:ea typeface="var(--devsite-code-font-family)"/>
            </a:endParaRPr>
          </a:p>
          <a:p>
            <a:pPr marL="0" indent="0"/>
            <a:r>
              <a:rPr sz="1600">
                <a:latin typeface="var(--devsite-code-font-family)"/>
                <a:ea typeface="var(--devsite-code-font-family)"/>
              </a:rPr>
              <a:t>x=tf.constant([[1.,2.,3.],[4.,5.,6.]])</a:t>
            </a:r>
            <a:endParaRPr sz="1600">
              <a:latin typeface="var(--devsite-code-font-family)"/>
              <a:ea typeface="var(--devsite-code-font-family)"/>
            </a:endParaRPr>
          </a:p>
          <a:p>
            <a:pPr marL="0" indent="0"/>
            <a:r>
              <a:rPr sz="1600">
                <a:latin typeface="var(--devsite-code-font-family)"/>
                <a:ea typeface="var(--devsite-code-font-family)"/>
              </a:rPr>
              <a:t>print(x)</a:t>
            </a:r>
            <a:endParaRPr sz="1600">
              <a:latin typeface="var(--devsite-code-font-family)"/>
              <a:ea typeface="var(--devsite-code-font-family)"/>
            </a:endParaRPr>
          </a:p>
          <a:p>
            <a:pPr marL="0" indent="0"/>
            <a:r>
              <a:rPr sz="1600">
                <a:latin typeface="var(--devsite-code-font-family)"/>
                <a:ea typeface="var(--devsite-code-font-family)"/>
              </a:rPr>
              <a:t>print(x.shape)</a:t>
            </a:r>
            <a:endParaRPr sz="1600">
              <a:latin typeface="var(--devsite-code-font-family)"/>
              <a:ea typeface="var(--devsite-code-font-family)"/>
            </a:endParaRPr>
          </a:p>
          <a:p>
            <a:pPr marL="0" indent="0"/>
            <a:r>
              <a:rPr sz="1600">
                <a:latin typeface="var(--devsite-code-font-family)"/>
                <a:ea typeface="var(--devsite-code-font-family)"/>
              </a:rPr>
              <a:t>print(x.dtype)</a:t>
            </a:r>
            <a:endParaRPr sz="1600">
              <a:latin typeface="var(--devsite-code-font-family)"/>
              <a:ea typeface="var(--devsite-code-font-family)"/>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4590" y="747395"/>
            <a:ext cx="9331960" cy="1599565"/>
          </a:xfrm>
          <a:prstGeom prst="rect">
            <a:avLst/>
          </a:prstGeom>
        </p:spPr>
        <p:txBody>
          <a:bodyPr wrap="square">
            <a:spAutoFit/>
          </a:bodyPr>
          <a:p>
            <a:pPr marL="0" indent="0"/>
            <a:r>
              <a:rPr lang="en-US" altLang="en-US" b="1" i="0">
                <a:solidFill>
                  <a:srgbClr val="383838"/>
                </a:solidFill>
                <a:latin typeface="Inter"/>
                <a:ea typeface="Inter"/>
              </a:rPr>
              <a:t>Shape</a:t>
            </a:r>
            <a:endParaRPr lang="en-US" altLang="en-US" sz="1600" b="0" i="0">
              <a:solidFill>
                <a:srgbClr val="383838"/>
              </a:solidFill>
              <a:latin typeface="Inter"/>
              <a:ea typeface="Inter"/>
            </a:endParaRPr>
          </a:p>
          <a:p>
            <a:pPr marL="0" indent="0"/>
            <a:r>
              <a:rPr sz="1600" b="0" i="0">
                <a:solidFill>
                  <a:srgbClr val="383838"/>
                </a:solidFill>
                <a:latin typeface="Inter"/>
                <a:ea typeface="Inter"/>
              </a:rPr>
              <a:t>In the TensorFlow Python library, the shape corresponds to the dimensionality of the tensor. In simple terms, the number of elements in each dimension defines a tensor’s shape. </a:t>
            </a:r>
            <a:endParaRPr sz="1600" b="0" i="0">
              <a:solidFill>
                <a:srgbClr val="383838"/>
              </a:solidFill>
              <a:latin typeface="Inter"/>
              <a:ea typeface="Inter"/>
            </a:endParaRPr>
          </a:p>
          <a:p>
            <a:pPr marL="0" indent="0"/>
            <a:endParaRPr sz="1600" b="0" i="0">
              <a:solidFill>
                <a:srgbClr val="383838"/>
              </a:solidFill>
              <a:latin typeface="Inter"/>
              <a:ea typeface="Inter"/>
            </a:endParaRPr>
          </a:p>
          <a:p>
            <a:pPr marL="0" indent="0"/>
            <a:endParaRPr sz="1600" b="0" i="0">
              <a:solidFill>
                <a:srgbClr val="383838"/>
              </a:solidFill>
              <a:latin typeface="Inter"/>
              <a:ea typeface="Inter"/>
            </a:endParaRPr>
          </a:p>
        </p:txBody>
      </p:sp>
      <p:pic>
        <p:nvPicPr>
          <p:cNvPr id="3" name="Picture 2"/>
          <p:cNvPicPr/>
          <p:nvPr/>
        </p:nvPicPr>
        <p:blipFill>
          <a:blip r:embed="rId1"/>
          <a:stretch>
            <a:fillRect/>
          </a:stretch>
        </p:blipFill>
        <p:spPr>
          <a:xfrm>
            <a:off x="1012190" y="2479358"/>
            <a:ext cx="7620000" cy="269557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rcRect t="4407" b="5046"/>
          <a:stretch>
            <a:fillRect/>
          </a:stretch>
        </p:blipFill>
        <p:spPr>
          <a:xfrm>
            <a:off x="671195" y="82550"/>
            <a:ext cx="9066530" cy="677608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11090" y="84455"/>
            <a:ext cx="7347585" cy="6773545"/>
          </a:xfrm>
          <a:prstGeom prst="rect">
            <a:avLst/>
          </a:prstGeom>
        </p:spPr>
        <p:txBody>
          <a:bodyPr wrap="square">
            <a:spAutoFit/>
          </a:bodyPr>
          <a:p>
            <a:pPr marL="0" indent="0">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5. Applications of Deep Learning:</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Computer Vision</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Object detection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segmentation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Natural Language Processing (NLP)</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Text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Sentiment analysis</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Machine translation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Speech Recognition</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Time Series Analysis </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6. Ethical Considerations: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500"/>
              </a:spcBef>
              <a:spcAft>
                <a:spcPts val="1000"/>
              </a:spcAft>
            </a:pPr>
            <a:r>
              <a:rPr sz="1600" b="0" i="0">
                <a:solidFill>
                  <a:srgbClr val="001D35"/>
                </a:solidFill>
                <a:latin typeface="Arial" panose="020B0604020202020204" pitchFamily="34" charset="0"/>
                <a:ea typeface="Google Sans"/>
                <a:cs typeface="Arial" panose="020B0604020202020204" pitchFamily="34" charset="0"/>
              </a:rPr>
              <a:t>Bias in data and models, Privacy concerns, Explainability and interpretability, and Responsible AI practices.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Important Points to Consider:</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Prerequisites: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A solid understanding of linear algebra, calculus, probability, and programming skills (usually Python) are required to fully grasp deep learning concepts.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Hands-on Projects: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Implementing various deep learning models on real-world datasets is crucial for gaining practical experience.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Stay Updated:</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pPr>
            <a:r>
              <a:rPr sz="1400" b="0" i="0">
                <a:solidFill>
                  <a:srgbClr val="001D35"/>
                </a:solidFill>
                <a:latin typeface="Arial" panose="020B0604020202020204" pitchFamily="34" charset="0"/>
                <a:ea typeface="Google Sans"/>
                <a:cs typeface="Arial" panose="020B0604020202020204" pitchFamily="34" charset="0"/>
              </a:rPr>
              <a:t>Deep learning is rapidly evolving, so continuous learning about new research and techniques is important. </a:t>
            </a:r>
            <a:endParaRPr sz="14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78740" y="121285"/>
            <a:ext cx="4832350" cy="6736715"/>
          </a:xfrm>
          <a:prstGeom prst="rect">
            <a:avLst/>
          </a:prstGeom>
          <a:noFill/>
        </p:spPr>
        <p:txBody>
          <a:bodyPr wrap="square" rtlCol="0" anchor="t">
            <a:noAutofit/>
          </a:bodyPr>
          <a:p>
            <a:pPr marL="0" indent="0">
              <a:spcBef>
                <a:spcPts val="1000"/>
              </a:spcBef>
              <a:spcAft>
                <a:spcPts val="500"/>
              </a:spcAft>
            </a:pPr>
            <a:r>
              <a:rPr sz="1600" b="1">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sym typeface="+mn-ea"/>
              </a:rPr>
              <a:t>Key components of a Deep Learning syllabus: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1. Fundamentals of Neural Networks: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Introduction to Artificial Neural Networks (ANNs)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Perceptron model</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Activation functions (sigmoid, ReLU, tanh)</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Backpropagation algorithm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Gradient descent optimization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2. Deep Learning Architectures: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Multi-Layer Perceptron (MLP)</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Convolutional Neural Networks (CNNs)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Recurrent Neural Networks (RNNs)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Long Short-Term Memory (LSTM)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Generative Adversarial Networks (GANs)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Autoencoders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3. Advanced Optimization Techniques:</a:t>
            </a:r>
            <a:endParaRPr sz="1600" b="1" i="0">
              <a:solidFill>
                <a:srgbClr val="001D35"/>
              </a:solidFill>
              <a:latin typeface="Arial" panose="020B0604020202020204" pitchFamily="34" charset="0"/>
              <a:ea typeface="Google Sans"/>
              <a:cs typeface="Arial" panose="020B0604020202020204" pitchFamily="34" charset="0"/>
            </a:endParaRPr>
          </a:p>
          <a:p>
            <a:pPr marL="0" indent="457200">
              <a:lnSpc>
                <a:spcPct val="9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Momentum, RMSprop, Adam optimizer, and Learning rate scheduling.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lnSpc>
                <a:spcPct val="8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4. Practical Implementation with Libraries: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8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TensorFlow, PyTorch, Keras, Data preprocessing and augmentation, and Model training and evaluation metrics.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500"/>
              </a:spcBef>
              <a:spcAft>
                <a:spcPts val="1000"/>
              </a:spcAft>
            </a:pPr>
            <a:endParaRPr lang="en-US" sz="1600">
              <a:solidFill>
                <a:srgbClr val="001D35"/>
              </a:solidFill>
              <a:latin typeface="Arial" panose="020B0604020202020204" pitchFamily="34" charset="0"/>
              <a:ea typeface="Google Sans"/>
              <a:cs typeface="Arial" panose="020B0604020202020204" pitchFamily="34" charset="0"/>
              <a:sym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50093</Words>
  <Application>WPS Presentation</Application>
  <PresentationFormat>Widescreen</PresentationFormat>
  <Paragraphs>1075</Paragraphs>
  <Slides>81</Slides>
  <Notes>0</Notes>
  <HiddenSlides>0</HiddenSlides>
  <MMClips>0</MMClips>
  <ScaleCrop>false</ScaleCrop>
  <HeadingPairs>
    <vt:vector size="6" baseType="variant">
      <vt:variant>
        <vt:lpstr>已用的字体</vt:lpstr>
      </vt:variant>
      <vt:variant>
        <vt:i4>36</vt:i4>
      </vt:variant>
      <vt:variant>
        <vt:lpstr>主题</vt:lpstr>
      </vt:variant>
      <vt:variant>
        <vt:i4>1</vt:i4>
      </vt:variant>
      <vt:variant>
        <vt:lpstr>幻灯片标题</vt:lpstr>
      </vt:variant>
      <vt:variant>
        <vt:i4>81</vt:i4>
      </vt:variant>
    </vt:vector>
  </HeadingPairs>
  <TitlesOfParts>
    <vt:vector size="118" baseType="lpstr">
      <vt:lpstr>Arial</vt:lpstr>
      <vt:lpstr>SimSun</vt:lpstr>
      <vt:lpstr>Wingdings</vt:lpstr>
      <vt:lpstr>Arial</vt:lpstr>
      <vt:lpstr>Google Sans</vt:lpstr>
      <vt:lpstr>Segoe Print</vt:lpstr>
      <vt:lpstr>Tomorrow</vt:lpstr>
      <vt:lpstr>Calibri</vt:lpstr>
      <vt:lpstr>Microsoft YaHei</vt:lpstr>
      <vt:lpstr>Arial Unicode MS</vt:lpstr>
      <vt:lpstr>Calibri Light</vt:lpstr>
      <vt:lpstr>RctvjbXddlcgHrcvdjHelveticaNeueLTStd-BdCn</vt:lpstr>
      <vt:lpstr>QkdyncPgkddySjtfmrUtopiaStd</vt:lpstr>
      <vt:lpstr>CtdhkhGrqdxpFqrrvlUtopiaStd-Italic</vt:lpstr>
      <vt:lpstr>Rubik</vt:lpstr>
      <vt:lpstr>Manrope</vt:lpstr>
      <vt:lpstr>Inter</vt:lpstr>
      <vt:lpstr>Arial Black</vt:lpstr>
      <vt:lpstr>var(--framer-blockquote-font-family</vt:lpstr>
      <vt:lpstr>var(--framer-blockquote-font-family-bold</vt:lpstr>
      <vt:lpstr>-apple-system</vt:lpstr>
      <vt:lpstr>MJXc-TeX-math-I</vt:lpstr>
      <vt:lpstr>MJXc-TeX-main-R</vt:lpstr>
      <vt:lpstr>Roboto</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Monaco</vt:lpstr>
      <vt:lpstr>var(--devsite-code-font-family)</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Sahil</cp:lastModifiedBy>
  <cp:revision>313</cp:revision>
  <dcterms:created xsi:type="dcterms:W3CDTF">2025-02-02T08:06:00Z</dcterms:created>
  <dcterms:modified xsi:type="dcterms:W3CDTF">2025-03-15T18:49:25Z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1033-12.2.0.20326</vt:lpwstr>
  </property>
</Properties>
</file>